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4"/>
  </p:notesMasterIdLst>
  <p:sldIdLst>
    <p:sldId id="256" r:id="rId2"/>
    <p:sldId id="257" r:id="rId3"/>
    <p:sldId id="278" r:id="rId4"/>
    <p:sldId id="283" r:id="rId5"/>
    <p:sldId id="281" r:id="rId6"/>
    <p:sldId id="261" r:id="rId7"/>
    <p:sldId id="265" r:id="rId8"/>
    <p:sldId id="262" r:id="rId9"/>
    <p:sldId id="269" r:id="rId10"/>
    <p:sldId id="271" r:id="rId11"/>
    <p:sldId id="272" r:id="rId12"/>
    <p:sldId id="279" r:id="rId13"/>
    <p:sldId id="280" r:id="rId14"/>
    <p:sldId id="268" r:id="rId15"/>
    <p:sldId id="282" r:id="rId16"/>
    <p:sldId id="273" r:id="rId17"/>
    <p:sldId id="286" r:id="rId18"/>
    <p:sldId id="287" r:id="rId19"/>
    <p:sldId id="288" r:id="rId20"/>
    <p:sldId id="284" r:id="rId21"/>
    <p:sldId id="285" r:id="rId22"/>
    <p:sldId id="28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554"/>
  </p:normalViewPr>
  <p:slideViewPr>
    <p:cSldViewPr snapToGrid="0" snapToObjects="1">
      <p:cViewPr varScale="1">
        <p:scale>
          <a:sx n="108" d="100"/>
          <a:sy n="108" d="100"/>
        </p:scale>
        <p:origin x="17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A4C326-996B-4BA5-84B0-1EF8AB555E01}" type="datetimeFigureOut">
              <a:rPr lang="en-GB" smtClean="0"/>
              <a:t>21/06/2022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34725D-2AC1-456A-9B9D-E7ADB778FE46}" type="slidenum">
              <a:rPr lang="en-GB" smtClean="0"/>
              <a:t>‹#›</a:t>
            </a:fld>
            <a:endParaRPr lang="en-GB"/>
          </a:p>
        </p:txBody>
      </p:sp>
    </p:spTree>
    <p:extLst>
      <p:ext uri="{BB962C8B-B14F-4D97-AF65-F5344CB8AC3E}">
        <p14:creationId xmlns:p14="http://schemas.microsoft.com/office/powerpoint/2010/main" val="352543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 name="Google Shape;5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6059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 name="Google Shape;6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8456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5771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33ec64f4e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133ec64f4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092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fld id="{8EF4A8B4-0C5D-49DD-AD19-3CB133A20AAE}"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C8C916CE-908E-4015-82D5-D904D3836443}" type="slidenum">
              <a:rPr lang="en-US" smtClean="0"/>
              <a:t>‹#›</a:t>
            </a:fld>
            <a:endParaRPr lang="en-US"/>
          </a:p>
        </p:txBody>
      </p:sp>
    </p:spTree>
    <p:extLst>
      <p:ext uri="{BB962C8B-B14F-4D97-AF65-F5344CB8AC3E}">
        <p14:creationId xmlns:p14="http://schemas.microsoft.com/office/powerpoint/2010/main" val="352334136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B030AAD-D974-4820-8C83-D903C4590866}" type="slidenum">
              <a:rPr lang="en-US" smtClean="0"/>
              <a:t>‹#›</a:t>
            </a:fld>
            <a:endParaRPr lang="en-US"/>
          </a:p>
        </p:txBody>
      </p:sp>
    </p:spTree>
    <p:extLst>
      <p:ext uri="{BB962C8B-B14F-4D97-AF65-F5344CB8AC3E}">
        <p14:creationId xmlns:p14="http://schemas.microsoft.com/office/powerpoint/2010/main" val="239166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B030AAD-D974-4820-8C83-D903C459086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68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B030AAD-D974-4820-8C83-D903C4590866}" type="slidenum">
              <a:rPr lang="en-US" smtClean="0"/>
              <a:t>‹#›</a:t>
            </a:fld>
            <a:endParaRPr lang="en-US"/>
          </a:p>
        </p:txBody>
      </p:sp>
    </p:spTree>
    <p:extLst>
      <p:ext uri="{BB962C8B-B14F-4D97-AF65-F5344CB8AC3E}">
        <p14:creationId xmlns:p14="http://schemas.microsoft.com/office/powerpoint/2010/main" val="1348459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B030AAD-D974-4820-8C83-D903C459086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4220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B030AAD-D974-4820-8C83-D903C4590866}" type="slidenum">
              <a:rPr lang="en-US" smtClean="0"/>
              <a:t>‹#›</a:t>
            </a:fld>
            <a:endParaRPr lang="en-US"/>
          </a:p>
        </p:txBody>
      </p:sp>
    </p:spTree>
    <p:extLst>
      <p:ext uri="{BB962C8B-B14F-4D97-AF65-F5344CB8AC3E}">
        <p14:creationId xmlns:p14="http://schemas.microsoft.com/office/powerpoint/2010/main" val="2043145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F98835D4-D4EC-4A60-A4C9-4BB6B023B6B0}"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68FE3299-D4B7-490A-9278-ACCEF010B3AB}" type="slidenum">
              <a:rPr lang="en-US" smtClean="0"/>
              <a:t>‹#›</a:t>
            </a:fld>
            <a:endParaRPr lang="en-US"/>
          </a:p>
        </p:txBody>
      </p:sp>
    </p:spTree>
    <p:extLst>
      <p:ext uri="{BB962C8B-B14F-4D97-AF65-F5344CB8AC3E}">
        <p14:creationId xmlns:p14="http://schemas.microsoft.com/office/powerpoint/2010/main" val="3986921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703EFD91-299B-41EB-BD05-BA67C517D1DE}"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78FB8FEC-C64B-49FC-A6D2-D33D276139F5}" type="slidenum">
              <a:rPr lang="en-US" smtClean="0"/>
              <a:t>‹#›</a:t>
            </a:fld>
            <a:endParaRPr lang="en-US"/>
          </a:p>
        </p:txBody>
      </p:sp>
    </p:spTree>
    <p:extLst>
      <p:ext uri="{BB962C8B-B14F-4D97-AF65-F5344CB8AC3E}">
        <p14:creationId xmlns:p14="http://schemas.microsoft.com/office/powerpoint/2010/main" val="135629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16206712-7DAB-4E5B-B258-091CCB74BC72}"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3CD0E412-7FBD-4BA2-80A2-8D65F9DA0FE4}" type="slidenum">
              <a:rPr lang="en-US" smtClean="0"/>
              <a:t>‹#›</a:t>
            </a:fld>
            <a:endParaRPr lang="en-US"/>
          </a:p>
        </p:txBody>
      </p:sp>
    </p:spTree>
    <p:extLst>
      <p:ext uri="{BB962C8B-B14F-4D97-AF65-F5344CB8AC3E}">
        <p14:creationId xmlns:p14="http://schemas.microsoft.com/office/powerpoint/2010/main" val="5659005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fld id="{AE9B30D8-E1DD-4F0D-AC42-8734B421C41D}" type="datetime1">
              <a:rPr lang="en-GB" smtClean="0"/>
              <a:pPr lvl="0"/>
              <a:t>21/06/2022</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AD094F92-137A-4A49-A1BE-E26EC1A273DC}" type="slidenum">
              <a:rPr lang="en-US" smtClean="0"/>
              <a:t>‹#›</a:t>
            </a:fld>
            <a:endParaRPr lang="en-US"/>
          </a:p>
        </p:txBody>
      </p:sp>
    </p:spTree>
    <p:extLst>
      <p:ext uri="{BB962C8B-B14F-4D97-AF65-F5344CB8AC3E}">
        <p14:creationId xmlns:p14="http://schemas.microsoft.com/office/powerpoint/2010/main" val="105486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fld id="{36B91273-0AF0-4C83-BA70-568B26F6FE11}" type="datetime1">
              <a:rPr lang="en-GB" smtClean="0"/>
              <a:pPr lvl="0"/>
              <a:t>21/06/2022</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855F54F7-2397-494F-8727-C094C815D450}" type="slidenum">
              <a:rPr lang="en-US" smtClean="0"/>
              <a:t>‹#›</a:t>
            </a:fld>
            <a:endParaRPr lang="en-US"/>
          </a:p>
        </p:txBody>
      </p:sp>
    </p:spTree>
    <p:extLst>
      <p:ext uri="{BB962C8B-B14F-4D97-AF65-F5344CB8AC3E}">
        <p14:creationId xmlns:p14="http://schemas.microsoft.com/office/powerpoint/2010/main" val="88730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fld id="{B36B353F-FA84-4774-873D-ECA3617AB93A}" type="datetime1">
              <a:rPr lang="en-GB" smtClean="0"/>
              <a:pPr lvl="0"/>
              <a:t>21/06/2022</a:t>
            </a:fld>
            <a:endParaRPr lang="en-GB"/>
          </a:p>
        </p:txBody>
      </p:sp>
      <p:sp>
        <p:nvSpPr>
          <p:cNvPr id="8" name="Footer Placeholder 7"/>
          <p:cNvSpPr>
            <a:spLocks noGrp="1"/>
          </p:cNvSpPr>
          <p:nvPr>
            <p:ph type="ftr" sz="quarter" idx="11"/>
          </p:nvPr>
        </p:nvSpPr>
        <p:spPr/>
        <p:txBody>
          <a:bodyPr/>
          <a:lstStyle/>
          <a:p>
            <a:pPr lvl="0"/>
            <a:endParaRPr lang="en-GB"/>
          </a:p>
        </p:txBody>
      </p:sp>
      <p:sp>
        <p:nvSpPr>
          <p:cNvPr id="9" name="Slide Number Placeholder 8"/>
          <p:cNvSpPr>
            <a:spLocks noGrp="1"/>
          </p:cNvSpPr>
          <p:nvPr>
            <p:ph type="sldNum" sz="quarter" idx="12"/>
          </p:nvPr>
        </p:nvSpPr>
        <p:spPr/>
        <p:txBody>
          <a:bodyPr/>
          <a:lstStyle/>
          <a:p>
            <a:pPr lvl="0"/>
            <a:fld id="{E5F501F0-59CB-4068-BD8D-D1F3ACEC892B}" type="slidenum">
              <a:rPr lang="en-US" smtClean="0"/>
              <a:t>‹#›</a:t>
            </a:fld>
            <a:endParaRPr lang="en-US"/>
          </a:p>
        </p:txBody>
      </p:sp>
    </p:spTree>
    <p:extLst>
      <p:ext uri="{BB962C8B-B14F-4D97-AF65-F5344CB8AC3E}">
        <p14:creationId xmlns:p14="http://schemas.microsoft.com/office/powerpoint/2010/main" val="318368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fld id="{6EE768FE-4004-475B-BF3B-17CBB16EBC5F}" type="datetime1">
              <a:rPr lang="en-GB" smtClean="0"/>
              <a:pPr lvl="0"/>
              <a:t>21/06/2022</a:t>
            </a:fld>
            <a:endParaRPr lang="en-GB"/>
          </a:p>
        </p:txBody>
      </p:sp>
      <p:sp>
        <p:nvSpPr>
          <p:cNvPr id="4" name="Footer Placeholder 3"/>
          <p:cNvSpPr>
            <a:spLocks noGrp="1"/>
          </p:cNvSpPr>
          <p:nvPr>
            <p:ph type="ftr" sz="quarter" idx="11"/>
          </p:nvPr>
        </p:nvSpPr>
        <p:spPr/>
        <p:txBody>
          <a:bodyPr/>
          <a:lstStyle/>
          <a:p>
            <a:pPr lvl="0"/>
            <a:endParaRPr lang="en-GB"/>
          </a:p>
        </p:txBody>
      </p:sp>
      <p:sp>
        <p:nvSpPr>
          <p:cNvPr id="5" name="Slide Number Placeholder 4"/>
          <p:cNvSpPr>
            <a:spLocks noGrp="1"/>
          </p:cNvSpPr>
          <p:nvPr>
            <p:ph type="sldNum" sz="quarter" idx="12"/>
          </p:nvPr>
        </p:nvSpPr>
        <p:spPr/>
        <p:txBody>
          <a:bodyPr/>
          <a:lstStyle/>
          <a:p>
            <a:pPr lvl="0"/>
            <a:fld id="{127B5C5A-3697-4AE8-BBE4-B46A65F5CC1C}" type="slidenum">
              <a:rPr lang="en-US" smtClean="0"/>
              <a:t>‹#›</a:t>
            </a:fld>
            <a:endParaRPr lang="en-US"/>
          </a:p>
        </p:txBody>
      </p:sp>
    </p:spTree>
    <p:extLst>
      <p:ext uri="{BB962C8B-B14F-4D97-AF65-F5344CB8AC3E}">
        <p14:creationId xmlns:p14="http://schemas.microsoft.com/office/powerpoint/2010/main" val="352290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36FF2C41-33B9-4CC7-B983-56FB152603D1}" type="datetime1">
              <a:rPr lang="en-GB" smtClean="0"/>
              <a:pPr lvl="0"/>
              <a:t>21/06/2022</a:t>
            </a:fld>
            <a:endParaRPr lang="en-GB"/>
          </a:p>
        </p:txBody>
      </p:sp>
      <p:sp>
        <p:nvSpPr>
          <p:cNvPr id="3" name="Footer Placeholder 2"/>
          <p:cNvSpPr>
            <a:spLocks noGrp="1"/>
          </p:cNvSpPr>
          <p:nvPr>
            <p:ph type="ftr" sz="quarter" idx="11"/>
          </p:nvPr>
        </p:nvSpPr>
        <p:spPr/>
        <p:txBody>
          <a:bodyPr/>
          <a:lstStyle/>
          <a:p>
            <a:pPr lvl="0"/>
            <a:endParaRPr lang="en-GB"/>
          </a:p>
        </p:txBody>
      </p:sp>
      <p:sp>
        <p:nvSpPr>
          <p:cNvPr id="4" name="Slide Number Placeholder 3"/>
          <p:cNvSpPr>
            <a:spLocks noGrp="1"/>
          </p:cNvSpPr>
          <p:nvPr>
            <p:ph type="sldNum" sz="quarter" idx="12"/>
          </p:nvPr>
        </p:nvSpPr>
        <p:spPr/>
        <p:txBody>
          <a:bodyPr/>
          <a:lstStyle/>
          <a:p>
            <a:pPr lvl="0"/>
            <a:fld id="{55F7929B-9BBE-4CBE-B54E-4BB6446A62CC}" type="slidenum">
              <a:rPr lang="en-US" smtClean="0"/>
              <a:t>‹#›</a:t>
            </a:fld>
            <a:endParaRPr lang="en-US"/>
          </a:p>
        </p:txBody>
      </p:sp>
    </p:spTree>
    <p:extLst>
      <p:ext uri="{BB962C8B-B14F-4D97-AF65-F5344CB8AC3E}">
        <p14:creationId xmlns:p14="http://schemas.microsoft.com/office/powerpoint/2010/main" val="335019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lvl="0"/>
            <a:fld id="{33F377B5-E618-4328-A5F8-DE7DA6517958}" type="datetime1">
              <a:rPr lang="en-GB" smtClean="0"/>
              <a:pPr lvl="0"/>
              <a:t>21/06/2022</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D96CF004-01CC-4906-A24B-3CA0E76E1301}" type="slidenum">
              <a:rPr lang="en-US" smtClean="0"/>
              <a:t>‹#›</a:t>
            </a:fld>
            <a:endParaRPr lang="en-US"/>
          </a:p>
        </p:txBody>
      </p:sp>
    </p:spTree>
    <p:extLst>
      <p:ext uri="{BB962C8B-B14F-4D97-AF65-F5344CB8AC3E}">
        <p14:creationId xmlns:p14="http://schemas.microsoft.com/office/powerpoint/2010/main" val="21509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lvl="0"/>
            <a:fld id="{D03BEFE2-3795-434B-BF26-BF33933AF569}" type="datetime1">
              <a:rPr lang="en-GB" smtClean="0"/>
              <a:pPr lvl="0"/>
              <a:t>21/06/2022</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E71B7E7C-DD37-4255-A3A0-5EE82018932C}" type="slidenum">
              <a:rPr lang="en-US" smtClean="0"/>
              <a:t>‹#›</a:t>
            </a:fld>
            <a:endParaRPr lang="en-US"/>
          </a:p>
        </p:txBody>
      </p:sp>
    </p:spTree>
    <p:extLst>
      <p:ext uri="{BB962C8B-B14F-4D97-AF65-F5344CB8AC3E}">
        <p14:creationId xmlns:p14="http://schemas.microsoft.com/office/powerpoint/2010/main" val="346697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a:fld id="{9AFD6F4D-1519-4B06-ABC5-D19C011A21F5}" type="datetime1">
              <a:rPr lang="en-GB" smtClean="0"/>
              <a:pPr lvl="0"/>
              <a:t>21/06/2022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lvl="0"/>
            <a:fld id="{3B030AAD-D974-4820-8C83-D903C4590866}" type="slidenum">
              <a:rPr lang="en-US" smtClean="0"/>
              <a:t>‹#›</a:t>
            </a:fld>
            <a:endParaRPr lang="en-US"/>
          </a:p>
        </p:txBody>
      </p:sp>
    </p:spTree>
    <p:extLst>
      <p:ext uri="{BB962C8B-B14F-4D97-AF65-F5344CB8AC3E}">
        <p14:creationId xmlns:p14="http://schemas.microsoft.com/office/powerpoint/2010/main" val="288021063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year3oak@st-josephs-pri.worcs.sch.uk" TargetMode="External"/><Relationship Id="rId2" Type="http://schemas.openxmlformats.org/officeDocument/2006/relationships/hyperlink" Target="mailto:year3pear@st-josephs-pri.worcs.sch.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eop.police.uk/ceop-reporti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hyperlink" Target="https://nationalonlinesafety.com/enrol/st-joseph-s-catholic-primaryschool-wr4-9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https://www.youtube.com/watch?v=QMHBa2exVK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ceop.police.uk/ceop-report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ternetmatters.org/" TargetMode="External"/><Relationship Id="rId2" Type="http://schemas.openxmlformats.org/officeDocument/2006/relationships/hyperlink" Target="https://www.youtube.com/user/internetmatters"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www.thinkuknow.co.uk/" TargetMode="External"/><Relationship Id="rId4" Type="http://schemas.openxmlformats.org/officeDocument/2006/relationships/hyperlink" Target="https://www.nspcc.org.uk/preventing-abuse/keeping-children-safe/online-safety/e-safety-schoo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sgM6ju2Xi-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suffolk.ac.uk/assets/images/about-us/Student-Support/County-Lines-Leaflet-Parents.pdf" TargetMode="External"/><Relationship Id="rId4" Type="http://schemas.openxmlformats.org/officeDocument/2006/relationships/hyperlink" Target="https://www.safe4me.co.uk/portfolio/child-criminal-exploitation-county-lin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tjosephsworcester.co.uk/parents/polic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3"/>
          <p:cNvSpPr txBox="1"/>
          <p:nvPr/>
        </p:nvSpPr>
        <p:spPr>
          <a:xfrm>
            <a:off x="572044" y="1832188"/>
            <a:ext cx="7344817" cy="3785652"/>
          </a:xfrm>
          <a:prstGeom prst="rect">
            <a:avLst/>
          </a:prstGeom>
          <a:noFill/>
          <a:ln cap="flat">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dirty="0">
                <a:solidFill>
                  <a:srgbClr val="000000"/>
                </a:solidFill>
                <a:uFillTx/>
                <a:latin typeface="Debbie Hepplewhite Print Font" panose="03050602040000000000" pitchFamily="66" charset="0"/>
              </a:rPr>
              <a:t>Welcome to Year </a:t>
            </a:r>
            <a:r>
              <a:rPr lang="en-GB" sz="4000" b="1" dirty="0">
                <a:solidFill>
                  <a:srgbClr val="000000"/>
                </a:solidFill>
                <a:latin typeface="Debbie Hepplewhite Print Font" panose="03050602040000000000" pitchFamily="66" charset="0"/>
              </a:rPr>
              <a:t>3</a:t>
            </a:r>
            <a:endParaRPr lang="en-GB" sz="4000" b="1" i="0" u="none" strike="noStrike" kern="1200" cap="none" spc="0" baseline="0" dirty="0">
              <a:solidFill>
                <a:srgbClr val="000000"/>
              </a:solidFill>
              <a:uFillTx/>
              <a:latin typeface="Debbie Hepplewhite Print Font" panose="03050602040000000000" pitchFamily="66"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4000" dirty="0">
              <a:solidFill>
                <a:srgbClr val="000000"/>
              </a:solidFill>
              <a:latin typeface="Debbie Hepplewhite Print Font" panose="03050602040000000000" pitchFamily="66"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4000" b="0" i="0" u="none" strike="noStrike" kern="1200" cap="none" spc="0" baseline="0" dirty="0">
              <a:solidFill>
                <a:srgbClr val="000000"/>
              </a:solidFill>
              <a:uFillTx/>
              <a:latin typeface="Debbie Hepplewhite Print Font" panose="03050602040000000000" pitchFamily="66" charset="0"/>
            </a:endParaRPr>
          </a:p>
          <a:p>
            <a:pPr algn="ctr">
              <a:defRPr sz="1800" b="0" i="0" u="none" strike="noStrike" kern="0" cap="none" spc="0" baseline="0">
                <a:solidFill>
                  <a:srgbClr val="000000"/>
                </a:solidFill>
                <a:uFillTx/>
              </a:defRPr>
            </a:pPr>
            <a:r>
              <a:rPr lang="en-GB" sz="4000" kern="0" dirty="0">
                <a:solidFill>
                  <a:srgbClr val="000000"/>
                </a:solidFill>
                <a:latin typeface="Debbie Hepplewhite Print Font" panose="03050602040000000000" pitchFamily="66" charset="0"/>
              </a:rPr>
              <a:t>With Mrs </a:t>
            </a:r>
            <a:r>
              <a:rPr lang="en-GB" sz="4000" kern="0" dirty="0" err="1">
                <a:solidFill>
                  <a:srgbClr val="000000"/>
                </a:solidFill>
                <a:latin typeface="Debbie Hepplewhite Print Font" panose="03050602040000000000" pitchFamily="66" charset="0"/>
              </a:rPr>
              <a:t>Nickless</a:t>
            </a:r>
            <a:endParaRPr lang="en-GB" sz="4000" dirty="0">
              <a:solidFill>
                <a:srgbClr val="000000"/>
              </a:solidFill>
              <a:latin typeface="Debbie Hepplewhite Print Font" panose="03050602040000000000" pitchFamily="66" charset="0"/>
            </a:endParaRPr>
          </a:p>
          <a:p>
            <a:pPr algn="ctr">
              <a:defRPr sz="1800" b="0" i="0" u="none" strike="noStrike" kern="0" cap="none" spc="0" baseline="0">
                <a:solidFill>
                  <a:srgbClr val="000000"/>
                </a:solidFill>
                <a:uFillTx/>
              </a:defRPr>
            </a:pPr>
            <a:r>
              <a:rPr lang="en-GB" sz="4000" kern="0" dirty="0">
                <a:solidFill>
                  <a:srgbClr val="000000"/>
                </a:solidFill>
                <a:latin typeface="Debbie Hepplewhite Print Font" panose="03050602040000000000" pitchFamily="66" charset="0"/>
              </a:rPr>
              <a:t>and</a:t>
            </a:r>
            <a:endParaRPr lang="en-GB" sz="4000" dirty="0">
              <a:solidFill>
                <a:srgbClr val="000000"/>
              </a:solidFill>
              <a:latin typeface="Debbie Hepplewhite Print Font" panose="03050602040000000000" pitchFamily="66"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kern="0" dirty="0">
                <a:solidFill>
                  <a:srgbClr val="000000"/>
                </a:solidFill>
                <a:latin typeface="Debbie Hepplewhite Print Font" panose="03050602040000000000" pitchFamily="66" charset="0"/>
              </a:rPr>
              <a:t>Miss </a:t>
            </a:r>
            <a:r>
              <a:rPr lang="en-GB" sz="4000" kern="0" dirty="0" err="1">
                <a:solidFill>
                  <a:srgbClr val="000000"/>
                </a:solidFill>
                <a:latin typeface="Debbie Hepplewhite Print Font" panose="03050602040000000000" pitchFamily="66" charset="0"/>
              </a:rPr>
              <a:t>Malpass</a:t>
            </a:r>
            <a:endParaRPr lang="en-GB" sz="4000" b="0" i="0" u="none" strike="noStrike" kern="1200" cap="none" spc="0" baseline="0" dirty="0">
              <a:solidFill>
                <a:srgbClr val="000000"/>
              </a:solidFill>
              <a:uFillTx/>
              <a:latin typeface="Debbie Hepplewhite Print Font" panose="03050602040000000000" pitchFamily="66" charset="0"/>
            </a:endParaRPr>
          </a:p>
        </p:txBody>
      </p:sp>
      <p:pic>
        <p:nvPicPr>
          <p:cNvPr id="5" name="Picture 4">
            <a:extLst>
              <a:ext uri="{FF2B5EF4-FFF2-40B4-BE49-F238E27FC236}">
                <a16:creationId xmlns:a16="http://schemas.microsoft.com/office/drawing/2014/main" id="{FBCC7A1D-50CB-4746-BB9A-18EBEFC2319B}"/>
              </a:ext>
            </a:extLst>
          </p:cNvPr>
          <p:cNvPicPr>
            <a:picLocks noChangeAspect="1"/>
          </p:cNvPicPr>
          <p:nvPr/>
        </p:nvPicPr>
        <p:blipFill>
          <a:blip r:embed="rId2"/>
          <a:stretch>
            <a:fillRect/>
          </a:stretch>
        </p:blipFill>
        <p:spPr>
          <a:xfrm>
            <a:off x="2488003" y="132911"/>
            <a:ext cx="3914775" cy="1162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KS2 PE kit</a:t>
            </a:r>
          </a:p>
        </p:txBody>
      </p:sp>
      <p:sp>
        <p:nvSpPr>
          <p:cNvPr id="3" name="Content Placeholder 2"/>
          <p:cNvSpPr>
            <a:spLocks noGrp="1"/>
          </p:cNvSpPr>
          <p:nvPr>
            <p:ph idx="1"/>
          </p:nvPr>
        </p:nvSpPr>
        <p:spPr>
          <a:xfrm>
            <a:off x="315036" y="1528160"/>
            <a:ext cx="7918269" cy="4297680"/>
          </a:xfrm>
        </p:spPr>
        <p:txBody>
          <a:bodyPr>
            <a:normAutofit fontScale="92500" lnSpcReduction="20000"/>
          </a:bodyPr>
          <a:lstStyle/>
          <a:p>
            <a:pPr marL="0" indent="0">
              <a:buNone/>
            </a:pPr>
            <a:r>
              <a:rPr lang="en-US" u="sng" dirty="0">
                <a:latin typeface="Debbie Hepplewhite Print Font" panose="03050602040000000000" pitchFamily="66" charset="0"/>
              </a:rPr>
              <a:t>Indoor P.E. Kit </a:t>
            </a:r>
          </a:p>
          <a:p>
            <a:r>
              <a:rPr lang="en-US" dirty="0">
                <a:latin typeface="Debbie Hepplewhite Print Font" panose="03050602040000000000" pitchFamily="66" charset="0"/>
              </a:rPr>
              <a:t>White P.E. T-shirt (plain or with school logo) </a:t>
            </a:r>
          </a:p>
          <a:p>
            <a:r>
              <a:rPr lang="en-US" dirty="0">
                <a:latin typeface="Debbie Hepplewhite Print Font" panose="03050602040000000000" pitchFamily="66" charset="0"/>
              </a:rPr>
              <a:t>Black shorts or </a:t>
            </a:r>
            <a:r>
              <a:rPr lang="en-US" dirty="0" err="1">
                <a:latin typeface="Debbie Hepplewhite Print Font" panose="03050602040000000000" pitchFamily="66" charset="0"/>
              </a:rPr>
              <a:t>skorts</a:t>
            </a:r>
            <a:r>
              <a:rPr lang="en-US" dirty="0">
                <a:latin typeface="Debbie Hepplewhite Print Font" panose="03050602040000000000" pitchFamily="66" charset="0"/>
              </a:rPr>
              <a:t> of a reasonable length may also be worn (not </a:t>
            </a:r>
            <a:r>
              <a:rPr lang="en-US" dirty="0" err="1">
                <a:latin typeface="Debbie Hepplewhite Print Font" panose="03050602040000000000" pitchFamily="66" charset="0"/>
              </a:rPr>
              <a:t>lycra</a:t>
            </a:r>
            <a:r>
              <a:rPr lang="en-US" dirty="0">
                <a:latin typeface="Debbie Hepplewhite Print Font" panose="03050602040000000000" pitchFamily="66" charset="0"/>
              </a:rPr>
              <a:t> or cycling shorts for health/hygiene reasons) </a:t>
            </a:r>
          </a:p>
          <a:p>
            <a:pPr marL="0" indent="0">
              <a:buNone/>
            </a:pPr>
            <a:r>
              <a:rPr lang="en-US" u="sng" dirty="0">
                <a:latin typeface="Debbie Hepplewhite Print Font" panose="03050602040000000000" pitchFamily="66" charset="0"/>
              </a:rPr>
              <a:t>Outdoor P.E. Kit</a:t>
            </a:r>
            <a:r>
              <a:rPr lang="en-US" dirty="0">
                <a:latin typeface="Debbie Hepplewhite Print Font" panose="03050602040000000000" pitchFamily="66" charset="0"/>
              </a:rPr>
              <a:t> </a:t>
            </a:r>
          </a:p>
          <a:p>
            <a:r>
              <a:rPr lang="en-US" dirty="0">
                <a:latin typeface="Debbie Hepplewhite Print Font" panose="03050602040000000000" pitchFamily="66" charset="0"/>
              </a:rPr>
              <a:t>Black jogging bottoms (for outdoor P.E.) </a:t>
            </a:r>
          </a:p>
          <a:p>
            <a:r>
              <a:rPr lang="en-US" dirty="0">
                <a:latin typeface="Debbie Hepplewhite Print Font" panose="03050602040000000000" pitchFamily="66" charset="0"/>
              </a:rPr>
              <a:t>Plain black hoodie </a:t>
            </a:r>
          </a:p>
          <a:p>
            <a:r>
              <a:rPr lang="en-US" dirty="0">
                <a:latin typeface="Debbie Hepplewhite Print Font" panose="03050602040000000000" pitchFamily="66" charset="0"/>
              </a:rPr>
              <a:t>Dark </a:t>
            </a:r>
            <a:r>
              <a:rPr lang="en-US" dirty="0" err="1">
                <a:latin typeface="Debbie Hepplewhite Print Font" panose="03050602040000000000" pitchFamily="66" charset="0"/>
              </a:rPr>
              <a:t>Coloured</a:t>
            </a:r>
            <a:r>
              <a:rPr lang="en-US" dirty="0">
                <a:latin typeface="Debbie Hepplewhite Print Font" panose="03050602040000000000" pitchFamily="66" charset="0"/>
              </a:rPr>
              <a:t> Trainers </a:t>
            </a:r>
          </a:p>
          <a:p>
            <a:pPr marL="0" indent="0" algn="ctr">
              <a:buNone/>
            </a:pPr>
            <a:r>
              <a:rPr lang="en-US" dirty="0">
                <a:latin typeface="Debbie Hepplewhite Print Font" panose="03050602040000000000" pitchFamily="66" charset="0"/>
              </a:rPr>
              <a:t>ALL PE kit needs to be labelled and </a:t>
            </a:r>
            <a:r>
              <a:rPr lang="en-US" u="sng" dirty="0">
                <a:latin typeface="Debbie Hepplewhite Print Font" panose="03050602040000000000" pitchFamily="66" charset="0"/>
              </a:rPr>
              <a:t>if</a:t>
            </a:r>
            <a:r>
              <a:rPr lang="en-US" dirty="0">
                <a:latin typeface="Debbie Hepplewhite Print Font" panose="03050602040000000000" pitchFamily="66" charset="0"/>
              </a:rPr>
              <a:t> brought into school, kept in a named green kit bag </a:t>
            </a:r>
          </a:p>
          <a:p>
            <a:pPr marL="0" indent="0" algn="ctr">
              <a:buNone/>
            </a:pPr>
            <a:endParaRPr lang="en-US" dirty="0">
              <a:latin typeface="Debbie Hepplewhite Print Font" panose="03050602040000000000" pitchFamily="66" charset="0"/>
            </a:endParaRPr>
          </a:p>
          <a:p>
            <a:pPr marL="0" indent="0" algn="ctr">
              <a:buNone/>
            </a:pPr>
            <a:r>
              <a:rPr lang="en-US" dirty="0">
                <a:latin typeface="Debbie Hepplewhite Print Font" panose="03050602040000000000" pitchFamily="66" charset="0"/>
              </a:rPr>
              <a:t>Please note that branded sportswear is NOT part of our school uniform policy</a:t>
            </a:r>
          </a:p>
          <a:p>
            <a:endParaRPr lang="en-US" dirty="0"/>
          </a:p>
        </p:txBody>
      </p:sp>
    </p:spTree>
    <p:extLst>
      <p:ext uri="{BB962C8B-B14F-4D97-AF65-F5344CB8AC3E}">
        <p14:creationId xmlns:p14="http://schemas.microsoft.com/office/powerpoint/2010/main" val="59915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Swimming in Year 3</a:t>
            </a:r>
          </a:p>
        </p:txBody>
      </p:sp>
      <p:sp>
        <p:nvSpPr>
          <p:cNvPr id="3" name="Content Placeholder 2"/>
          <p:cNvSpPr>
            <a:spLocks noGrp="1"/>
          </p:cNvSpPr>
          <p:nvPr>
            <p:ph idx="1"/>
          </p:nvPr>
        </p:nvSpPr>
        <p:spPr>
          <a:xfrm>
            <a:off x="196516" y="1627854"/>
            <a:ext cx="8556171" cy="4637314"/>
          </a:xfrm>
        </p:spPr>
        <p:txBody>
          <a:bodyPr>
            <a:normAutofit/>
          </a:bodyPr>
          <a:lstStyle/>
          <a:p>
            <a:pPr marL="0" indent="0">
              <a:buNone/>
            </a:pPr>
            <a:r>
              <a:rPr lang="en-US" dirty="0">
                <a:latin typeface="Debbie Hepplewhite Print Font" panose="03050602040000000000" pitchFamily="66" charset="0"/>
              </a:rPr>
              <a:t>Swimming lessons for Year 3 will take place in the Autumn Term. These will be at </a:t>
            </a:r>
            <a:r>
              <a:rPr lang="en-US" dirty="0" err="1">
                <a:latin typeface="Debbie Hepplewhite Print Font" panose="03050602040000000000" pitchFamily="66" charset="0"/>
              </a:rPr>
              <a:t>Perdiswell</a:t>
            </a:r>
            <a:r>
              <a:rPr lang="en-US" dirty="0">
                <a:latin typeface="Debbie Hepplewhite Print Font" panose="03050602040000000000" pitchFamily="66" charset="0"/>
              </a:rPr>
              <a:t> Leisure center. More information to follow.</a:t>
            </a:r>
          </a:p>
          <a:p>
            <a:pPr marL="0" indent="0" algn="ctr">
              <a:buNone/>
            </a:pPr>
            <a:endParaRPr lang="en-US" u="sng" dirty="0">
              <a:latin typeface="Debbie Hepplewhite Print Font" panose="03050602040000000000" pitchFamily="66" charset="0"/>
            </a:endParaRPr>
          </a:p>
          <a:p>
            <a:pPr marL="0" indent="0" algn="ctr">
              <a:buNone/>
            </a:pPr>
            <a:r>
              <a:rPr lang="en-US" u="sng" dirty="0">
                <a:latin typeface="Debbie Hepplewhite Print Font" panose="03050602040000000000" pitchFamily="66" charset="0"/>
              </a:rPr>
              <a:t>Swimming Kit </a:t>
            </a:r>
          </a:p>
          <a:p>
            <a:r>
              <a:rPr lang="en-US" dirty="0">
                <a:latin typeface="Debbie Hepplewhite Print Font" panose="03050602040000000000" pitchFamily="66" charset="0"/>
              </a:rPr>
              <a:t>Swimming trunks/costume (not </a:t>
            </a:r>
            <a:r>
              <a:rPr lang="en-US" dirty="0" err="1">
                <a:latin typeface="Debbie Hepplewhite Print Font" panose="03050602040000000000" pitchFamily="66" charset="0"/>
              </a:rPr>
              <a:t>Bermudas</a:t>
            </a:r>
            <a:r>
              <a:rPr lang="en-US" dirty="0">
                <a:latin typeface="Debbie Hepplewhite Print Font" panose="03050602040000000000" pitchFamily="66" charset="0"/>
              </a:rPr>
              <a:t>, shorts or bikini) </a:t>
            </a:r>
          </a:p>
          <a:p>
            <a:r>
              <a:rPr lang="en-US" dirty="0">
                <a:latin typeface="Debbie Hepplewhite Print Font" panose="03050602040000000000" pitchFamily="66" charset="0"/>
              </a:rPr>
              <a:t>Swimming cap </a:t>
            </a:r>
          </a:p>
          <a:p>
            <a:r>
              <a:rPr lang="en-US" dirty="0">
                <a:latin typeface="Debbie Hepplewhite Print Font" panose="03050602040000000000" pitchFamily="66" charset="0"/>
              </a:rPr>
              <a:t>Towel </a:t>
            </a:r>
          </a:p>
          <a:p>
            <a:r>
              <a:rPr lang="en-US" dirty="0">
                <a:latin typeface="Debbie Hepplewhite Print Font" panose="03050602040000000000" pitchFamily="66" charset="0"/>
              </a:rPr>
              <a:t>Waterproof bag</a:t>
            </a:r>
          </a:p>
          <a:p>
            <a:pPr marL="0" indent="0">
              <a:buNone/>
            </a:pPr>
            <a:endParaRPr lang="en-US" dirty="0"/>
          </a:p>
        </p:txBody>
      </p:sp>
      <p:pic>
        <p:nvPicPr>
          <p:cNvPr id="4" name="Picture 3">
            <a:extLst>
              <a:ext uri="{FF2B5EF4-FFF2-40B4-BE49-F238E27FC236}">
                <a16:creationId xmlns:a16="http://schemas.microsoft.com/office/drawing/2014/main" id="{D5A09847-5317-4707-8FB6-8C771FFE2B00}"/>
              </a:ext>
            </a:extLst>
          </p:cNvPr>
          <p:cNvPicPr>
            <a:picLocks noChangeAspect="1"/>
          </p:cNvPicPr>
          <p:nvPr/>
        </p:nvPicPr>
        <p:blipFill>
          <a:blip r:embed="rId2"/>
          <a:stretch>
            <a:fillRect/>
          </a:stretch>
        </p:blipFill>
        <p:spPr>
          <a:xfrm>
            <a:off x="4058014" y="5109430"/>
            <a:ext cx="1846019" cy="1138970"/>
          </a:xfrm>
          <a:prstGeom prst="rect">
            <a:avLst/>
          </a:prstGeom>
        </p:spPr>
      </p:pic>
    </p:spTree>
    <p:extLst>
      <p:ext uri="{BB962C8B-B14F-4D97-AF65-F5344CB8AC3E}">
        <p14:creationId xmlns:p14="http://schemas.microsoft.com/office/powerpoint/2010/main" val="1203980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5962"/>
            <a:ext cx="7183273" cy="1320800"/>
          </a:xfrm>
        </p:spPr>
        <p:txBody>
          <a:bodyPr/>
          <a:lstStyle/>
          <a:p>
            <a:pPr algn="ctr"/>
            <a:r>
              <a:rPr lang="en-US" b="1" u="sng" dirty="0">
                <a:latin typeface="Debbie Hepplewhite Print Font" panose="03050602040000000000" pitchFamily="66" charset="0"/>
              </a:rPr>
              <a:t>Lunch and break times</a:t>
            </a:r>
          </a:p>
        </p:txBody>
      </p:sp>
      <p:sp>
        <p:nvSpPr>
          <p:cNvPr id="3" name="Content Placeholder 2"/>
          <p:cNvSpPr>
            <a:spLocks noGrp="1"/>
          </p:cNvSpPr>
          <p:nvPr>
            <p:ph idx="1"/>
          </p:nvPr>
        </p:nvSpPr>
        <p:spPr>
          <a:xfrm>
            <a:off x="176592" y="1765624"/>
            <a:ext cx="7946923" cy="4746011"/>
          </a:xfrm>
        </p:spPr>
        <p:txBody>
          <a:bodyPr>
            <a:normAutofit/>
          </a:bodyPr>
          <a:lstStyle/>
          <a:p>
            <a:pPr marL="0" indent="0">
              <a:buNone/>
            </a:pPr>
            <a:r>
              <a:rPr lang="en-US" b="1" dirty="0">
                <a:latin typeface="Debbie Hepplewhite Print Font" panose="03050602040000000000" pitchFamily="66" charset="0"/>
              </a:rPr>
              <a:t>Break time in Year 3 and 4 is at 10:00am. </a:t>
            </a:r>
          </a:p>
          <a:p>
            <a:pPr marL="0" indent="0">
              <a:buNone/>
            </a:pPr>
            <a:endParaRPr lang="en-US" b="1" dirty="0">
              <a:latin typeface="Debbie Hepplewhite Print Font" panose="03050602040000000000" pitchFamily="66" charset="0"/>
            </a:endParaRPr>
          </a:p>
          <a:p>
            <a:pPr marL="0" indent="0">
              <a:buNone/>
            </a:pPr>
            <a:r>
              <a:rPr lang="en-US" b="1" dirty="0">
                <a:latin typeface="Debbie Hepplewhite Print Font" panose="03050602040000000000" pitchFamily="66" charset="0"/>
              </a:rPr>
              <a:t>Lunch time for KS2 is at 12.30pm- 1.30pm. </a:t>
            </a:r>
          </a:p>
          <a:p>
            <a:pPr marL="0" indent="0">
              <a:buNone/>
            </a:pPr>
            <a:endParaRPr lang="en-US" b="1" u="sng" dirty="0">
              <a:solidFill>
                <a:srgbClr val="FF0000"/>
              </a:solidFill>
              <a:latin typeface="Debbie Hepplewhite Print Font" panose="03050602040000000000" pitchFamily="66" charset="0"/>
            </a:endParaRPr>
          </a:p>
          <a:p>
            <a:r>
              <a:rPr lang="en-US" dirty="0">
                <a:latin typeface="Debbie Hepplewhite Print Font" panose="03050602040000000000" pitchFamily="66" charset="0"/>
              </a:rPr>
              <a:t>Lunch orders must be in by Thursday for the following week. </a:t>
            </a:r>
          </a:p>
          <a:p>
            <a:r>
              <a:rPr lang="en-US" dirty="0">
                <a:latin typeface="Debbie Hepplewhite Print Font" panose="03050602040000000000" pitchFamily="66" charset="0"/>
              </a:rPr>
              <a:t>Lunch orders are currently </a:t>
            </a:r>
            <a:r>
              <a:rPr lang="en-US" u="sng" dirty="0">
                <a:latin typeface="Debbie Hepplewhite Print Font" panose="03050602040000000000" pitchFamily="66" charset="0"/>
              </a:rPr>
              <a:t>online only. </a:t>
            </a:r>
          </a:p>
          <a:p>
            <a:r>
              <a:rPr lang="en-US" dirty="0">
                <a:latin typeface="Debbie Hepplewhite Print Font" panose="03050602040000000000" pitchFamily="66" charset="0"/>
              </a:rPr>
              <a:t>A menu will be sent home with your child before the summer holidays ready for next year.</a:t>
            </a:r>
          </a:p>
          <a:p>
            <a:r>
              <a:rPr lang="en-US" dirty="0">
                <a:latin typeface="Debbie Hepplewhite Print Font" panose="03050602040000000000" pitchFamily="66" charset="0"/>
              </a:rPr>
              <a:t>Meals cost £2.50 per day or £12.50 per week.</a:t>
            </a:r>
          </a:p>
          <a:p>
            <a:r>
              <a:rPr lang="en-US" dirty="0">
                <a:solidFill>
                  <a:srgbClr val="FF0000"/>
                </a:solidFill>
                <a:latin typeface="Debbie Hepplewhite Print Font" panose="03050602040000000000" pitchFamily="66" charset="0"/>
              </a:rPr>
              <a:t>If you wish to order lunches for the first week back, orders must be placed by Wednesday 20</a:t>
            </a:r>
            <a:r>
              <a:rPr lang="en-US" baseline="30000" dirty="0">
                <a:solidFill>
                  <a:srgbClr val="FF0000"/>
                </a:solidFill>
                <a:latin typeface="Debbie Hepplewhite Print Font" panose="03050602040000000000" pitchFamily="66" charset="0"/>
              </a:rPr>
              <a:t>th</a:t>
            </a:r>
            <a:r>
              <a:rPr lang="en-US" dirty="0">
                <a:solidFill>
                  <a:srgbClr val="FF0000"/>
                </a:solidFill>
                <a:latin typeface="Debbie Hepplewhite Print Font" panose="03050602040000000000" pitchFamily="66" charset="0"/>
              </a:rPr>
              <a:t> July 2022.</a:t>
            </a:r>
          </a:p>
          <a:p>
            <a:endParaRPr lang="en-US" dirty="0">
              <a:latin typeface="Debbie Hepplewhite Print Font" panose="03050602040000000000" pitchFamily="66" charset="0"/>
            </a:endParaRPr>
          </a:p>
        </p:txBody>
      </p:sp>
      <p:pic>
        <p:nvPicPr>
          <p:cNvPr id="4" name="Picture 3">
            <a:extLst>
              <a:ext uri="{FF2B5EF4-FFF2-40B4-BE49-F238E27FC236}">
                <a16:creationId xmlns:a16="http://schemas.microsoft.com/office/drawing/2014/main" id="{EEE43A0B-99A5-4A96-9B9A-111C0F835968}"/>
              </a:ext>
            </a:extLst>
          </p:cNvPr>
          <p:cNvPicPr>
            <a:picLocks noChangeAspect="1"/>
          </p:cNvPicPr>
          <p:nvPr/>
        </p:nvPicPr>
        <p:blipFill>
          <a:blip r:embed="rId2"/>
          <a:stretch>
            <a:fillRect/>
          </a:stretch>
        </p:blipFill>
        <p:spPr>
          <a:xfrm>
            <a:off x="7541204" y="216726"/>
            <a:ext cx="1426204" cy="1862797"/>
          </a:xfrm>
          <a:prstGeom prst="rect">
            <a:avLst/>
          </a:prstGeom>
        </p:spPr>
      </p:pic>
    </p:spTree>
    <p:extLst>
      <p:ext uri="{BB962C8B-B14F-4D97-AF65-F5344CB8AC3E}">
        <p14:creationId xmlns:p14="http://schemas.microsoft.com/office/powerpoint/2010/main" val="43882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Assessment/Testing</a:t>
            </a:r>
          </a:p>
        </p:txBody>
      </p:sp>
      <p:sp>
        <p:nvSpPr>
          <p:cNvPr id="3" name="Content Placeholder 2"/>
          <p:cNvSpPr>
            <a:spLocks noGrp="1"/>
          </p:cNvSpPr>
          <p:nvPr>
            <p:ph idx="1"/>
          </p:nvPr>
        </p:nvSpPr>
        <p:spPr>
          <a:xfrm>
            <a:off x="239585" y="1620486"/>
            <a:ext cx="7087739" cy="4752605"/>
          </a:xfrm>
        </p:spPr>
        <p:txBody>
          <a:bodyPr>
            <a:normAutofit fontScale="85000" lnSpcReduction="10000"/>
          </a:bodyPr>
          <a:lstStyle/>
          <a:p>
            <a:pPr marL="0" indent="0">
              <a:buNone/>
            </a:pPr>
            <a:r>
              <a:rPr lang="en-US" dirty="0">
                <a:latin typeface="Debbie Hepplewhite Print Font" panose="03050602040000000000" pitchFamily="66" charset="0"/>
              </a:rPr>
              <a:t>In KS2 children sit the NFER tests twice a year, once in Autumn 2 and again in Summer 1.</a:t>
            </a:r>
          </a:p>
          <a:p>
            <a:pPr marL="0" indent="0">
              <a:buNone/>
            </a:pPr>
            <a:endParaRPr lang="en-US" dirty="0">
              <a:latin typeface="Debbie Hepplewhite Print Font" panose="03050602040000000000" pitchFamily="66" charset="0"/>
            </a:endParaRPr>
          </a:p>
          <a:p>
            <a:pPr marL="0" indent="0">
              <a:buNone/>
            </a:pPr>
            <a:r>
              <a:rPr lang="en-US" dirty="0">
                <a:latin typeface="Debbie Hepplewhite Print Font" panose="03050602040000000000" pitchFamily="66" charset="0"/>
              </a:rPr>
              <a:t>These test reading, spelling, SPAG and writing skills.</a:t>
            </a:r>
          </a:p>
          <a:p>
            <a:pPr marL="0" indent="0">
              <a:buNone/>
            </a:pPr>
            <a:endParaRPr lang="en-US" dirty="0">
              <a:latin typeface="Debbie Hepplewhite Print Font" panose="03050602040000000000" pitchFamily="66" charset="0"/>
            </a:endParaRPr>
          </a:p>
          <a:p>
            <a:pPr marL="0" indent="0">
              <a:buNone/>
            </a:pPr>
            <a:r>
              <a:rPr lang="en-US" dirty="0">
                <a:latin typeface="Debbie Hepplewhite Print Font" panose="03050602040000000000" pitchFamily="66" charset="0"/>
              </a:rPr>
              <a:t>White Rose </a:t>
            </a:r>
            <a:r>
              <a:rPr lang="en-US" dirty="0" err="1">
                <a:latin typeface="Debbie Hepplewhite Print Font" panose="03050602040000000000" pitchFamily="66" charset="0"/>
              </a:rPr>
              <a:t>Maths</a:t>
            </a:r>
            <a:r>
              <a:rPr lang="en-US" dirty="0">
                <a:latin typeface="Debbie Hepplewhite Print Font" panose="03050602040000000000" pitchFamily="66" charset="0"/>
              </a:rPr>
              <a:t> tests are taken termly.</a:t>
            </a:r>
          </a:p>
          <a:p>
            <a:pPr marL="0" indent="0">
              <a:buNone/>
            </a:pPr>
            <a:r>
              <a:rPr lang="en-US" dirty="0">
                <a:latin typeface="Debbie Hepplewhite Print Font" panose="03050602040000000000" pitchFamily="66" charset="0"/>
              </a:rPr>
              <a:t>These test arithmetic and reasoning/problem solving.</a:t>
            </a:r>
          </a:p>
          <a:p>
            <a:pPr marL="0" indent="0">
              <a:buNone/>
            </a:pPr>
            <a:endParaRPr lang="en-US" dirty="0">
              <a:latin typeface="Debbie Hepplewhite Print Font" panose="03050602040000000000" pitchFamily="66" charset="0"/>
            </a:endParaRPr>
          </a:p>
          <a:p>
            <a:pPr marL="0" indent="0">
              <a:buNone/>
            </a:pPr>
            <a:r>
              <a:rPr lang="en-US" dirty="0">
                <a:latin typeface="Debbie Hepplewhite Print Font" panose="03050602040000000000" pitchFamily="66" charset="0"/>
              </a:rPr>
              <a:t>These form part of an in school assessment to help us monitor your child’s progress.</a:t>
            </a:r>
          </a:p>
          <a:p>
            <a:pPr marL="0" indent="0">
              <a:buNone/>
            </a:pPr>
            <a:r>
              <a:rPr lang="en-US" dirty="0">
                <a:latin typeface="Debbie Hepplewhite Print Font" panose="03050602040000000000" pitchFamily="66" charset="0"/>
              </a:rPr>
              <a:t>  </a:t>
            </a:r>
          </a:p>
          <a:p>
            <a:pPr marL="0" indent="0">
              <a:buNone/>
            </a:pPr>
            <a:r>
              <a:rPr lang="en-US" dirty="0">
                <a:latin typeface="Debbie Hepplewhite Print Font" panose="03050602040000000000" pitchFamily="66" charset="0"/>
              </a:rPr>
              <a:t>Weekly weekly testing;</a:t>
            </a:r>
          </a:p>
          <a:p>
            <a:r>
              <a:rPr lang="en-US" dirty="0">
                <a:latin typeface="Debbie Hepplewhite Print Font" panose="03050602040000000000" pitchFamily="66" charset="0"/>
              </a:rPr>
              <a:t>Spellings</a:t>
            </a:r>
          </a:p>
          <a:p>
            <a:r>
              <a:rPr lang="en-US" dirty="0">
                <a:latin typeface="Debbie Hepplewhite Print Font" panose="03050602040000000000" pitchFamily="66" charset="0"/>
              </a:rPr>
              <a:t>Times tables</a:t>
            </a:r>
          </a:p>
          <a:p>
            <a:r>
              <a:rPr lang="en-US" dirty="0">
                <a:latin typeface="Debbie Hepplewhite Print Font" panose="03050602040000000000" pitchFamily="66" charset="0"/>
              </a:rPr>
              <a:t>Accelerated reader</a:t>
            </a:r>
          </a:p>
        </p:txBody>
      </p:sp>
      <p:pic>
        <p:nvPicPr>
          <p:cNvPr id="4" name="Picture 3">
            <a:extLst>
              <a:ext uri="{FF2B5EF4-FFF2-40B4-BE49-F238E27FC236}">
                <a16:creationId xmlns:a16="http://schemas.microsoft.com/office/drawing/2014/main" id="{65E82208-32F1-4AD6-9515-8908F7072247}"/>
              </a:ext>
            </a:extLst>
          </p:cNvPr>
          <p:cNvPicPr>
            <a:picLocks noChangeAspect="1"/>
          </p:cNvPicPr>
          <p:nvPr/>
        </p:nvPicPr>
        <p:blipFill>
          <a:blip r:embed="rId2"/>
          <a:stretch>
            <a:fillRect/>
          </a:stretch>
        </p:blipFill>
        <p:spPr>
          <a:xfrm>
            <a:off x="6374824" y="4965402"/>
            <a:ext cx="1904999" cy="1652587"/>
          </a:xfrm>
          <a:prstGeom prst="rect">
            <a:avLst/>
          </a:prstGeom>
        </p:spPr>
      </p:pic>
    </p:spTree>
    <p:extLst>
      <p:ext uri="{BB962C8B-B14F-4D97-AF65-F5344CB8AC3E}">
        <p14:creationId xmlns:p14="http://schemas.microsoft.com/office/powerpoint/2010/main" val="80623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Debbie Hepplewhite Print Font" panose="03050602040000000000" pitchFamily="66" charset="0"/>
              </a:rPr>
              <a:t>Website</a:t>
            </a:r>
          </a:p>
        </p:txBody>
      </p:sp>
      <p:sp>
        <p:nvSpPr>
          <p:cNvPr id="3" name="Content Placeholder 2"/>
          <p:cNvSpPr>
            <a:spLocks noGrp="1"/>
          </p:cNvSpPr>
          <p:nvPr>
            <p:ph idx="1"/>
          </p:nvPr>
        </p:nvSpPr>
        <p:spPr>
          <a:xfrm>
            <a:off x="369627" y="1681780"/>
            <a:ext cx="7519219" cy="4243221"/>
          </a:xfrm>
        </p:spPr>
        <p:txBody>
          <a:bodyPr>
            <a:normAutofit/>
          </a:bodyPr>
          <a:lstStyle/>
          <a:p>
            <a:pPr marL="0" indent="0">
              <a:buNone/>
            </a:pPr>
            <a:r>
              <a:rPr lang="en-US" dirty="0">
                <a:latin typeface="Debbie Hepplewhite Print Font" panose="03050602040000000000" pitchFamily="66" charset="0"/>
              </a:rPr>
              <a:t>Curriculum letters will be sent out at the beginning of every term.</a:t>
            </a:r>
          </a:p>
          <a:p>
            <a:pPr marL="0" indent="0">
              <a:buNone/>
            </a:pPr>
            <a:r>
              <a:rPr lang="en-US" dirty="0">
                <a:latin typeface="Debbie Hepplewhite Print Font" panose="03050602040000000000" pitchFamily="66" charset="0"/>
              </a:rPr>
              <a:t>Please look at our Year 3 webpage throughout the year for-</a:t>
            </a:r>
          </a:p>
          <a:p>
            <a:r>
              <a:rPr lang="en-US" dirty="0">
                <a:latin typeface="Debbie Hepplewhite Print Font" panose="03050602040000000000" pitchFamily="66" charset="0"/>
              </a:rPr>
              <a:t>Blogs/ pictures of what we have been up to.</a:t>
            </a:r>
          </a:p>
          <a:p>
            <a:r>
              <a:rPr lang="en-US" dirty="0">
                <a:latin typeface="Debbie Hepplewhite Print Font" panose="03050602040000000000" pitchFamily="66" charset="0"/>
              </a:rPr>
              <a:t>Homework</a:t>
            </a:r>
          </a:p>
          <a:p>
            <a:r>
              <a:rPr lang="en-US" dirty="0">
                <a:latin typeface="Debbie Hepplewhite Print Font" panose="03050602040000000000" pitchFamily="66" charset="0"/>
              </a:rPr>
              <a:t>Curriculum letters</a:t>
            </a:r>
          </a:p>
          <a:p>
            <a:r>
              <a:rPr lang="en-US" dirty="0">
                <a:latin typeface="Debbie Hepplewhite Print Font" panose="03050602040000000000" pitchFamily="66" charset="0"/>
              </a:rPr>
              <a:t>Golden certificate winners</a:t>
            </a:r>
          </a:p>
          <a:p>
            <a:r>
              <a:rPr lang="en-US" dirty="0">
                <a:latin typeface="Debbie Hepplewhite Print Font" panose="03050602040000000000" pitchFamily="66" charset="0"/>
              </a:rPr>
              <a:t>Links for extra English/</a:t>
            </a:r>
            <a:r>
              <a:rPr lang="en-US" dirty="0" err="1">
                <a:latin typeface="Debbie Hepplewhite Print Font" panose="03050602040000000000" pitchFamily="66" charset="0"/>
              </a:rPr>
              <a:t>Maths</a:t>
            </a:r>
            <a:r>
              <a:rPr lang="en-US" dirty="0">
                <a:latin typeface="Debbie Hepplewhite Print Font" panose="03050602040000000000" pitchFamily="66" charset="0"/>
              </a:rPr>
              <a:t> practice</a:t>
            </a:r>
          </a:p>
        </p:txBody>
      </p:sp>
    </p:spTree>
    <p:extLst>
      <p:ext uri="{BB962C8B-B14F-4D97-AF65-F5344CB8AC3E}">
        <p14:creationId xmlns:p14="http://schemas.microsoft.com/office/powerpoint/2010/main" val="1152034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Tour of the classroom</a:t>
            </a:r>
          </a:p>
        </p:txBody>
      </p:sp>
      <p:sp>
        <p:nvSpPr>
          <p:cNvPr id="3" name="Content Placeholder 2"/>
          <p:cNvSpPr>
            <a:spLocks noGrp="1"/>
          </p:cNvSpPr>
          <p:nvPr>
            <p:ph idx="1"/>
          </p:nvPr>
        </p:nvSpPr>
        <p:spPr>
          <a:xfrm>
            <a:off x="135854" y="1270000"/>
            <a:ext cx="7961671" cy="3237234"/>
          </a:xfrm>
        </p:spPr>
        <p:txBody>
          <a:bodyPr>
            <a:normAutofit fontScale="92500" lnSpcReduction="20000"/>
          </a:bodyPr>
          <a:lstStyle/>
          <a:p>
            <a:pPr marL="0" indent="0" algn="ctr">
              <a:buNone/>
            </a:pPr>
            <a:endParaRPr lang="en-US" dirty="0"/>
          </a:p>
          <a:p>
            <a:pPr marL="0" indent="0" algn="ctr">
              <a:buNone/>
            </a:pPr>
            <a:endParaRPr lang="en-US" dirty="0">
              <a:latin typeface="Debbie Hepplewhite Print Font" panose="03050602040000000000" pitchFamily="66" charset="0"/>
            </a:endParaRPr>
          </a:p>
          <a:p>
            <a:pPr marL="0" indent="0" algn="ctr">
              <a:buNone/>
            </a:pPr>
            <a:r>
              <a:rPr lang="en-US" dirty="0">
                <a:latin typeface="Debbie Hepplewhite Print Font" panose="03050602040000000000" pitchFamily="66" charset="0"/>
              </a:rPr>
              <a:t>If you are interested in seeing your child's new classroom please watch the tour video on the website.</a:t>
            </a:r>
          </a:p>
          <a:p>
            <a:pPr marL="0" indent="0" algn="ctr">
              <a:buNone/>
            </a:pPr>
            <a:endParaRPr lang="en-US" dirty="0">
              <a:latin typeface="Debbie Hepplewhite Print Font" panose="03050602040000000000" pitchFamily="66" charset="0"/>
            </a:endParaRPr>
          </a:p>
          <a:p>
            <a:pPr marL="0" indent="0" algn="ctr">
              <a:buNone/>
            </a:pPr>
            <a:r>
              <a:rPr lang="en-US" dirty="0">
                <a:latin typeface="Debbie Hepplewhite Print Font" panose="03050602040000000000" pitchFamily="66" charset="0"/>
              </a:rPr>
              <a:t>If you have any questions or concerns please feel free to email your new class teacher. </a:t>
            </a:r>
          </a:p>
          <a:p>
            <a:pPr marL="0" indent="0" algn="ctr">
              <a:buNone/>
            </a:pPr>
            <a:endParaRPr lang="en-US" dirty="0">
              <a:latin typeface="Debbie Hepplewhite Print Font" panose="03050602040000000000" pitchFamily="66" charset="0"/>
            </a:endParaRPr>
          </a:p>
          <a:p>
            <a:pPr marL="0" indent="0" algn="ctr">
              <a:buNone/>
            </a:pPr>
            <a:r>
              <a:rPr lang="en-US" dirty="0">
                <a:latin typeface="Debbie Hepplewhite Print Font" panose="03050602040000000000" pitchFamily="66" charset="0"/>
                <a:hlinkClick r:id="rId2"/>
              </a:rPr>
              <a:t>year3pear@st-josephs-pri.worcs.sch.uk</a:t>
            </a:r>
            <a:endParaRPr lang="en-US" dirty="0">
              <a:latin typeface="Debbie Hepplewhite Print Font" panose="03050602040000000000" pitchFamily="66" charset="0"/>
            </a:endParaRPr>
          </a:p>
          <a:p>
            <a:pPr marL="0" indent="0" algn="ctr">
              <a:buNone/>
            </a:pPr>
            <a:r>
              <a:rPr lang="en-US" dirty="0">
                <a:latin typeface="Debbie Hepplewhite Print Font" panose="03050602040000000000" pitchFamily="66" charset="0"/>
                <a:hlinkClick r:id="rId3"/>
              </a:rPr>
              <a:t>year3oak@st-josephs-pri.worcs.sch.uk</a:t>
            </a:r>
            <a:r>
              <a:rPr lang="en-US" dirty="0">
                <a:latin typeface="Debbie Hepplewhite Print Font" panose="03050602040000000000" pitchFamily="66" charset="0"/>
              </a:rPr>
              <a:t> </a:t>
            </a:r>
          </a:p>
        </p:txBody>
      </p:sp>
    </p:spTree>
    <p:extLst>
      <p:ext uri="{BB962C8B-B14F-4D97-AF65-F5344CB8AC3E}">
        <p14:creationId xmlns:p14="http://schemas.microsoft.com/office/powerpoint/2010/main" val="293536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364" y="105317"/>
            <a:ext cx="7132262" cy="990600"/>
          </a:xfrm>
        </p:spPr>
        <p:txBody>
          <a:bodyPr>
            <a:normAutofit fontScale="90000"/>
          </a:bodyPr>
          <a:lstStyle/>
          <a:p>
            <a:r>
              <a:rPr lang="en-GB" dirty="0"/>
              <a:t>	</a:t>
            </a:r>
            <a:r>
              <a:rPr lang="en-GB" sz="3300" dirty="0">
                <a:latin typeface="Debbie Hepplewhite Print Font" panose="03050602040000000000" pitchFamily="66" charset="0"/>
              </a:rPr>
              <a:t>The importance of E-safety </a:t>
            </a:r>
            <a:endParaRPr lang="en-GB" dirty="0">
              <a:latin typeface="Debbie Hepplewhite Print Font" panose="03050602040000000000" pitchFamily="66" charset="0"/>
            </a:endParaRPr>
          </a:p>
        </p:txBody>
      </p:sp>
      <p:sp>
        <p:nvSpPr>
          <p:cNvPr id="3" name="Content Placeholder 2"/>
          <p:cNvSpPr>
            <a:spLocks noGrp="1"/>
          </p:cNvSpPr>
          <p:nvPr>
            <p:ph idx="1"/>
          </p:nvPr>
        </p:nvSpPr>
        <p:spPr>
          <a:xfrm>
            <a:off x="0" y="1103329"/>
            <a:ext cx="8554357" cy="3737607"/>
          </a:xfrm>
        </p:spPr>
        <p:txBody>
          <a:bodyPr>
            <a:noAutofit/>
          </a:bodyPr>
          <a:lstStyle/>
          <a:p>
            <a:r>
              <a:rPr lang="en-GB" sz="2000" dirty="0">
                <a:latin typeface="Debbie Hepplewhite Print Font" panose="03050602040000000000" pitchFamily="66" charset="0"/>
              </a:rPr>
              <a:t>As children are growing up in this digital world it is important to be aware of how to keep your children safe online.</a:t>
            </a:r>
          </a:p>
          <a:p>
            <a:pPr marL="0" indent="0">
              <a:buNone/>
            </a:pPr>
            <a:endParaRPr lang="en-GB" sz="2000" dirty="0">
              <a:latin typeface="Debbie Hepplewhite Print Font" panose="03050602040000000000" pitchFamily="66" charset="0"/>
            </a:endParaRPr>
          </a:p>
          <a:p>
            <a:r>
              <a:rPr lang="en-GB" sz="2000" dirty="0">
                <a:latin typeface="Debbie Hepplewhite Print Font" panose="03050602040000000000" pitchFamily="66" charset="0"/>
              </a:rPr>
              <a:t>We are teaching e-safety as an integral part of our computing curriculum.</a:t>
            </a:r>
          </a:p>
          <a:p>
            <a:pPr marL="0" indent="0">
              <a:buNone/>
            </a:pPr>
            <a:endParaRPr lang="en-GB" sz="2000" dirty="0">
              <a:latin typeface="Debbie Hepplewhite Print Font" panose="03050602040000000000" pitchFamily="66" charset="0"/>
            </a:endParaRPr>
          </a:p>
          <a:p>
            <a:r>
              <a:rPr lang="en-GB" sz="2000" dirty="0">
                <a:latin typeface="Debbie Hepplewhite Print Font" panose="03050602040000000000" pitchFamily="66" charset="0"/>
              </a:rPr>
              <a:t>As teachers we think it is important that parents and carers are aware and are involved in the reinforcement of e-safety at home. We will be inviting you to come into school and work with your children.</a:t>
            </a:r>
          </a:p>
        </p:txBody>
      </p:sp>
      <p:pic>
        <p:nvPicPr>
          <p:cNvPr id="4" name="Picture 3"/>
          <p:cNvPicPr>
            <a:picLocks noChangeAspect="1"/>
          </p:cNvPicPr>
          <p:nvPr/>
        </p:nvPicPr>
        <p:blipFill>
          <a:blip r:embed="rId2"/>
          <a:stretch>
            <a:fillRect/>
          </a:stretch>
        </p:blipFill>
        <p:spPr>
          <a:xfrm>
            <a:off x="3270767" y="5288089"/>
            <a:ext cx="2377976" cy="1327242"/>
          </a:xfrm>
          <a:prstGeom prst="rect">
            <a:avLst/>
          </a:prstGeom>
        </p:spPr>
      </p:pic>
    </p:spTree>
    <p:extLst>
      <p:ext uri="{BB962C8B-B14F-4D97-AF65-F5344CB8AC3E}">
        <p14:creationId xmlns:p14="http://schemas.microsoft.com/office/powerpoint/2010/main" val="683880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txBox="1">
            <a:spLocks noGrp="1"/>
          </p:cNvSpPr>
          <p:nvPr>
            <p:ph type="ctrTitle"/>
          </p:nvPr>
        </p:nvSpPr>
        <p:spPr>
          <a:xfrm>
            <a:off x="311700" y="1134578"/>
            <a:ext cx="8520600" cy="1184100"/>
          </a:xfrm>
          <a:prstGeom prst="rect">
            <a:avLst/>
          </a:prstGeom>
          <a:noFill/>
          <a:ln>
            <a:noFill/>
          </a:ln>
        </p:spPr>
        <p:txBody>
          <a:bodyPr spcFirstLastPara="1" vert="horz" wrap="square" lIns="91425" tIns="91425" rIns="91425" bIns="91425" rtlCol="0" anchor="b" anchorCtr="0">
            <a:normAutofit/>
          </a:bodyPr>
          <a:lstStyle/>
          <a:p>
            <a:pPr algn="ctr">
              <a:spcBef>
                <a:spcPts val="0"/>
              </a:spcBef>
              <a:buSzPts val="5200"/>
            </a:pPr>
            <a:r>
              <a:rPr lang="en" sz="4311"/>
              <a:t>Online Safety at St Joseph’s</a:t>
            </a:r>
            <a:endParaRPr sz="4311"/>
          </a:p>
          <a:p>
            <a:pPr algn="ctr">
              <a:spcBef>
                <a:spcPts val="0"/>
              </a:spcBef>
              <a:buSzPts val="5200"/>
            </a:pPr>
            <a:endParaRPr/>
          </a:p>
        </p:txBody>
      </p:sp>
      <p:sp>
        <p:nvSpPr>
          <p:cNvPr id="58" name="Google Shape;58;p1"/>
          <p:cNvSpPr txBox="1">
            <a:spLocks noGrp="1"/>
          </p:cNvSpPr>
          <p:nvPr>
            <p:ph type="subTitle" idx="1"/>
          </p:nvPr>
        </p:nvSpPr>
        <p:spPr>
          <a:xfrm>
            <a:off x="0" y="1689235"/>
            <a:ext cx="9144000" cy="5029057"/>
          </a:xfrm>
          <a:prstGeom prst="rect">
            <a:avLst/>
          </a:prstGeom>
          <a:noFill/>
          <a:ln>
            <a:noFill/>
          </a:ln>
        </p:spPr>
        <p:txBody>
          <a:bodyPr spcFirstLastPara="1" vert="horz" wrap="square" lIns="91425" tIns="91425" rIns="91425" bIns="91425" rtlCol="0" anchor="t" anchorCtr="0">
            <a:normAutofit fontScale="92500" lnSpcReduction="10000"/>
          </a:bodyPr>
          <a:lstStyle/>
          <a:p>
            <a:pPr algn="l">
              <a:lnSpc>
                <a:spcPct val="115000"/>
              </a:lnSpc>
              <a:spcBef>
                <a:spcPts val="0"/>
              </a:spcBef>
              <a:buSzPts val="8615"/>
            </a:pPr>
            <a:r>
              <a:rPr lang="en" sz="1300" dirty="0">
                <a:solidFill>
                  <a:schemeClr val="tx1"/>
                </a:solidFill>
                <a:latin typeface="Debbie Hepplewhite Print Font" panose="03050602040000000000" pitchFamily="66" charset="0"/>
              </a:rPr>
              <a:t>Online safety is taught in class once per half term. We strive to promote a culture of responsibility in children, encouraging them to use technology safely and report anything which they think may be inappropriate or makes them feel uncomfortable to an adult at home or in school. </a:t>
            </a:r>
            <a:endParaRPr sz="1300" dirty="0">
              <a:solidFill>
                <a:schemeClr val="tx1"/>
              </a:solidFill>
              <a:latin typeface="Debbie Hepplewhite Print Font" panose="03050602040000000000" pitchFamily="66" charset="0"/>
            </a:endParaRPr>
          </a:p>
          <a:p>
            <a:pPr algn="l">
              <a:lnSpc>
                <a:spcPct val="115000"/>
              </a:lnSpc>
              <a:spcBef>
                <a:spcPts val="0"/>
              </a:spcBef>
              <a:buClr>
                <a:schemeClr val="dk1"/>
              </a:buClr>
              <a:buSzPts val="8615"/>
            </a:pPr>
            <a:endParaRPr sz="1300" dirty="0">
              <a:solidFill>
                <a:schemeClr val="tx1"/>
              </a:solidFill>
              <a:latin typeface="Debbie Hepplewhite Print Font" panose="03050602040000000000" pitchFamily="66" charset="0"/>
            </a:endParaRPr>
          </a:p>
          <a:p>
            <a:pPr marL="457200" indent="-342900" algn="l">
              <a:spcBef>
                <a:spcPts val="0"/>
              </a:spcBef>
              <a:buSzPts val="2800"/>
            </a:pPr>
            <a:r>
              <a:rPr lang="en" sz="1400" dirty="0">
                <a:solidFill>
                  <a:schemeClr val="tx1"/>
                </a:solidFill>
                <a:latin typeface="Debbie Hepplewhite Print Font" panose="03050602040000000000" pitchFamily="66" charset="0"/>
              </a:rPr>
              <a:t>What to be aware of</a:t>
            </a:r>
            <a:endParaRPr sz="2900" dirty="0">
              <a:solidFill>
                <a:schemeClr val="tx1"/>
              </a:solidFill>
              <a:latin typeface="Debbie Hepplewhite Print Font" panose="03050602040000000000" pitchFamily="66" charset="0"/>
            </a:endParaRPr>
          </a:p>
          <a:p>
            <a:pPr marL="457200" indent="-342900" algn="l">
              <a:spcBef>
                <a:spcPts val="0"/>
              </a:spcBef>
              <a:buSzPts val="2800"/>
            </a:pPr>
            <a:r>
              <a:rPr lang="en" sz="1400" dirty="0">
                <a:solidFill>
                  <a:schemeClr val="tx1"/>
                </a:solidFill>
                <a:latin typeface="Debbie Hepplewhite Print Font" panose="03050602040000000000" pitchFamily="66" charset="0"/>
              </a:rPr>
              <a:t>Online Safety can be categorised in one of three ways using the three ‘Cs’. As </a:t>
            </a:r>
          </a:p>
          <a:p>
            <a:pPr marL="457200" indent="-342900" algn="l">
              <a:spcBef>
                <a:spcPts val="0"/>
              </a:spcBef>
              <a:buSzPts val="2800"/>
            </a:pPr>
            <a:r>
              <a:rPr lang="en" sz="1400" dirty="0">
                <a:solidFill>
                  <a:schemeClr val="tx1"/>
                </a:solidFill>
                <a:latin typeface="Debbie Hepplewhite Print Font" panose="03050602040000000000" pitchFamily="66" charset="0"/>
              </a:rPr>
              <a:t>teachers and parents we should always be aware of the risks to our children and</a:t>
            </a:r>
          </a:p>
          <a:p>
            <a:pPr marL="457200" indent="-342900" algn="l">
              <a:spcBef>
                <a:spcPts val="0"/>
              </a:spcBef>
              <a:buSzPts val="2800"/>
            </a:pPr>
            <a:r>
              <a:rPr lang="en" sz="1400" dirty="0">
                <a:solidFill>
                  <a:schemeClr val="tx1"/>
                </a:solidFill>
                <a:latin typeface="Debbie Hepplewhite Print Font" panose="03050602040000000000" pitchFamily="66" charset="0"/>
              </a:rPr>
              <a:t>take steps to protect them. Children of any age can be at risk of any of these </a:t>
            </a:r>
          </a:p>
          <a:p>
            <a:pPr marL="457200" indent="-342900" algn="l">
              <a:spcBef>
                <a:spcPts val="0"/>
              </a:spcBef>
              <a:buSzPts val="2800"/>
            </a:pPr>
            <a:r>
              <a:rPr lang="en" sz="1400" dirty="0">
                <a:solidFill>
                  <a:schemeClr val="tx1"/>
                </a:solidFill>
                <a:latin typeface="Debbie Hepplewhite Print Font" panose="03050602040000000000" pitchFamily="66" charset="0"/>
              </a:rPr>
              <a:t>categories if they are using a device which is connected to the internet.</a:t>
            </a:r>
            <a:endParaRPr sz="1400" dirty="0">
              <a:solidFill>
                <a:schemeClr val="tx1"/>
              </a:solidFill>
              <a:latin typeface="Debbie Hepplewhite Print Font" panose="03050602040000000000" pitchFamily="66" charset="0"/>
            </a:endParaRPr>
          </a:p>
          <a:p>
            <a:pPr marL="457200" indent="-342900" algn="l">
              <a:spcBef>
                <a:spcPts val="0"/>
              </a:spcBef>
              <a:buSzPts val="2800"/>
            </a:pPr>
            <a:r>
              <a:rPr lang="en" sz="1400" b="1" dirty="0">
                <a:solidFill>
                  <a:schemeClr val="tx1"/>
                </a:solidFill>
                <a:latin typeface="Debbie Hepplewhite Print Font" panose="03050602040000000000" pitchFamily="66" charset="0"/>
              </a:rPr>
              <a:t>​</a:t>
            </a:r>
            <a:endParaRPr sz="2900" dirty="0">
              <a:solidFill>
                <a:schemeClr val="tx1"/>
              </a:solidFill>
              <a:latin typeface="Debbie Hepplewhite Print Font" panose="03050602040000000000" pitchFamily="66" charset="0"/>
            </a:endParaRPr>
          </a:p>
          <a:p>
            <a:pPr algn="l">
              <a:spcBef>
                <a:spcPts val="0"/>
              </a:spcBef>
              <a:buSzPts val="2800"/>
            </a:pPr>
            <a:endParaRPr sz="1400" b="1" dirty="0">
              <a:solidFill>
                <a:schemeClr val="tx1"/>
              </a:solidFill>
              <a:latin typeface="Debbie Hepplewhite Print Font" panose="03050602040000000000" pitchFamily="66" charset="0"/>
            </a:endParaRPr>
          </a:p>
          <a:p>
            <a:pPr marL="114300" algn="l">
              <a:spcBef>
                <a:spcPts val="0"/>
              </a:spcBef>
              <a:buSzPts val="2800"/>
            </a:pPr>
            <a:r>
              <a:rPr lang="en" sz="1700" b="1" dirty="0">
                <a:solidFill>
                  <a:schemeClr val="tx1"/>
                </a:solidFill>
                <a:latin typeface="Debbie Hepplewhite Print Font" panose="03050602040000000000" pitchFamily="66" charset="0"/>
              </a:rPr>
              <a:t>Content</a:t>
            </a:r>
            <a:r>
              <a:rPr lang="en" sz="1700" dirty="0">
                <a:solidFill>
                  <a:schemeClr val="tx1"/>
                </a:solidFill>
                <a:latin typeface="Debbie Hepplewhite Print Font" panose="03050602040000000000" pitchFamily="66" charset="0"/>
              </a:rPr>
              <a:t>: Being exposed to illegal, inappropriate or harmful content </a:t>
            </a:r>
            <a:endParaRPr sz="2900" dirty="0">
              <a:solidFill>
                <a:schemeClr val="tx1"/>
              </a:solidFill>
              <a:latin typeface="Debbie Hepplewhite Print Font" panose="03050602040000000000" pitchFamily="66" charset="0"/>
            </a:endParaRPr>
          </a:p>
          <a:p>
            <a:pPr marL="457200" indent="-342900" algn="l">
              <a:spcBef>
                <a:spcPts val="0"/>
              </a:spcBef>
              <a:buSzPts val="2800"/>
            </a:pPr>
            <a:endParaRPr sz="1700" dirty="0">
              <a:solidFill>
                <a:schemeClr val="tx1"/>
              </a:solidFill>
              <a:latin typeface="Debbie Hepplewhite Print Font" panose="03050602040000000000" pitchFamily="66" charset="0"/>
            </a:endParaRPr>
          </a:p>
          <a:p>
            <a:pPr algn="l">
              <a:spcBef>
                <a:spcPts val="0"/>
              </a:spcBef>
              <a:buSzPts val="2800"/>
            </a:pPr>
            <a:r>
              <a:rPr lang="en" sz="1700" b="1" dirty="0">
                <a:solidFill>
                  <a:schemeClr val="tx1"/>
                </a:solidFill>
                <a:latin typeface="Debbie Hepplewhite Print Font" panose="03050602040000000000" pitchFamily="66" charset="0"/>
              </a:rPr>
              <a:t>Contact: </a:t>
            </a:r>
            <a:r>
              <a:rPr lang="en" sz="1700" dirty="0">
                <a:solidFill>
                  <a:schemeClr val="tx1"/>
                </a:solidFill>
                <a:latin typeface="Debbie Hepplewhite Print Font" panose="03050602040000000000" pitchFamily="66" charset="0"/>
              </a:rPr>
              <a:t>Being subjected to harmful online interaction with other users; for example peer on peer abuse (online bullying), commercial advertising or adults posing as children for the purpose of harming children</a:t>
            </a:r>
            <a:endParaRPr sz="2900" dirty="0">
              <a:solidFill>
                <a:schemeClr val="tx1"/>
              </a:solidFill>
              <a:latin typeface="Debbie Hepplewhite Print Font" panose="03050602040000000000" pitchFamily="66" charset="0"/>
            </a:endParaRPr>
          </a:p>
          <a:p>
            <a:pPr algn="l">
              <a:spcBef>
                <a:spcPts val="0"/>
              </a:spcBef>
              <a:buSzPts val="2800"/>
            </a:pPr>
            <a:endParaRPr sz="1700" dirty="0">
              <a:solidFill>
                <a:schemeClr val="tx1"/>
              </a:solidFill>
              <a:latin typeface="Debbie Hepplewhite Print Font" panose="03050602040000000000" pitchFamily="66" charset="0"/>
            </a:endParaRPr>
          </a:p>
          <a:p>
            <a:pPr algn="l">
              <a:spcBef>
                <a:spcPts val="0"/>
              </a:spcBef>
              <a:buSzPts val="2800"/>
            </a:pPr>
            <a:r>
              <a:rPr lang="en" sz="1700" b="1" dirty="0">
                <a:solidFill>
                  <a:schemeClr val="tx1"/>
                </a:solidFill>
                <a:latin typeface="Debbie Hepplewhite Print Font" panose="03050602040000000000" pitchFamily="66" charset="0"/>
              </a:rPr>
              <a:t> Conduct: </a:t>
            </a:r>
            <a:r>
              <a:rPr lang="en" sz="1700" dirty="0">
                <a:solidFill>
                  <a:schemeClr val="tx1"/>
                </a:solidFill>
                <a:latin typeface="Debbie Hepplewhite Print Font" panose="03050602040000000000" pitchFamily="66" charset="0"/>
              </a:rPr>
              <a:t>Personal behaviour online which increases the likelihood of or cause harm, such as sending and receiving inappropriate messages or online bullying</a:t>
            </a:r>
            <a:endParaRPr sz="1700" dirty="0">
              <a:solidFill>
                <a:schemeClr val="tx1"/>
              </a:solidFill>
              <a:latin typeface="Debbie Hepplewhite Print Font" panose="03050602040000000000" pitchFamily="66" charset="0"/>
            </a:endParaRPr>
          </a:p>
        </p:txBody>
      </p:sp>
      <p:pic>
        <p:nvPicPr>
          <p:cNvPr id="59" name="Google Shape;59;p1"/>
          <p:cNvPicPr preferRelativeResize="0"/>
          <p:nvPr/>
        </p:nvPicPr>
        <p:blipFill rotWithShape="1">
          <a:blip r:embed="rId3">
            <a:alphaModFix/>
          </a:blip>
          <a:srcRect/>
          <a:stretch/>
        </p:blipFill>
        <p:spPr>
          <a:xfrm>
            <a:off x="166256" y="154288"/>
            <a:ext cx="1331175" cy="554656"/>
          </a:xfrm>
          <a:prstGeom prst="rect">
            <a:avLst/>
          </a:prstGeom>
          <a:noFill/>
          <a:ln>
            <a:noFill/>
          </a:ln>
        </p:spPr>
      </p:pic>
      <p:pic>
        <p:nvPicPr>
          <p:cNvPr id="60" name="Google Shape;60;p1"/>
          <p:cNvPicPr preferRelativeResize="0"/>
          <p:nvPr/>
        </p:nvPicPr>
        <p:blipFill rotWithShape="1">
          <a:blip r:embed="rId3">
            <a:alphaModFix/>
          </a:blip>
          <a:srcRect/>
          <a:stretch/>
        </p:blipFill>
        <p:spPr>
          <a:xfrm>
            <a:off x="7951672" y="216907"/>
            <a:ext cx="1026075" cy="427525"/>
          </a:xfrm>
          <a:prstGeom prst="rect">
            <a:avLst/>
          </a:prstGeom>
          <a:noFill/>
          <a:ln>
            <a:noFill/>
          </a:ln>
        </p:spPr>
      </p:pic>
    </p:spTree>
    <p:extLst>
      <p:ext uri="{BB962C8B-B14F-4D97-AF65-F5344CB8AC3E}">
        <p14:creationId xmlns:p14="http://schemas.microsoft.com/office/powerpoint/2010/main" val="1047843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ctrTitle"/>
          </p:nvPr>
        </p:nvSpPr>
        <p:spPr>
          <a:xfrm>
            <a:off x="311700" y="1134578"/>
            <a:ext cx="8520600" cy="1184100"/>
          </a:xfrm>
          <a:prstGeom prst="rect">
            <a:avLst/>
          </a:prstGeom>
          <a:noFill/>
          <a:ln>
            <a:noFill/>
          </a:ln>
        </p:spPr>
        <p:txBody>
          <a:bodyPr spcFirstLastPara="1" vert="horz" wrap="square" lIns="91425" tIns="91425" rIns="91425" bIns="91425" rtlCol="0" anchor="b" anchorCtr="0">
            <a:normAutofit/>
          </a:bodyPr>
          <a:lstStyle/>
          <a:p>
            <a:pPr algn="ctr">
              <a:spcBef>
                <a:spcPts val="0"/>
              </a:spcBef>
              <a:buSzPts val="5200"/>
            </a:pPr>
            <a:r>
              <a:rPr lang="en" sz="4311"/>
              <a:t>Online Safety at St Joseph’s</a:t>
            </a:r>
            <a:endParaRPr sz="4311"/>
          </a:p>
          <a:p>
            <a:pPr algn="ctr">
              <a:spcBef>
                <a:spcPts val="0"/>
              </a:spcBef>
              <a:buSzPts val="5200"/>
            </a:pPr>
            <a:endParaRPr/>
          </a:p>
        </p:txBody>
      </p:sp>
      <p:sp>
        <p:nvSpPr>
          <p:cNvPr id="66" name="Google Shape;66;p2"/>
          <p:cNvSpPr txBox="1">
            <a:spLocks noGrp="1"/>
          </p:cNvSpPr>
          <p:nvPr>
            <p:ph type="subTitle" idx="1"/>
          </p:nvPr>
        </p:nvSpPr>
        <p:spPr>
          <a:xfrm>
            <a:off x="137050" y="1726628"/>
            <a:ext cx="9144000" cy="4975200"/>
          </a:xfrm>
          <a:prstGeom prst="rect">
            <a:avLst/>
          </a:prstGeom>
          <a:noFill/>
          <a:ln>
            <a:noFill/>
          </a:ln>
        </p:spPr>
        <p:txBody>
          <a:bodyPr spcFirstLastPara="1" vert="horz" wrap="square" lIns="91425" tIns="91425" rIns="91425" bIns="91425" rtlCol="0" anchor="t" anchorCtr="0">
            <a:normAutofit fontScale="32500" lnSpcReduction="20000"/>
          </a:bodyPr>
          <a:lstStyle/>
          <a:p>
            <a:pPr algn="l">
              <a:lnSpc>
                <a:spcPct val="115000"/>
              </a:lnSpc>
              <a:spcBef>
                <a:spcPts val="0"/>
              </a:spcBef>
              <a:buSzPct val="195138"/>
            </a:pPr>
            <a:r>
              <a:rPr lang="en" sz="4415" dirty="0">
                <a:solidFill>
                  <a:srgbClr val="000000"/>
                </a:solidFill>
                <a:latin typeface="Debbie Hepplewhite Print Font" panose="03050602040000000000" pitchFamily="66" charset="0"/>
              </a:rPr>
              <a:t>Please do not hesitate to contact your child’s class teacher or Mr Bowring, our online safety co-ordinator, should you have any concerns about your child’s online activity or a wider online safety issue. Alternatively, you can report a concern about the way someone has been communicating online through the Child Exploitation and Online Protection Command (CEOP) here: </a:t>
            </a:r>
            <a:r>
              <a:rPr lang="en" sz="4415" u="sng" dirty="0">
                <a:solidFill>
                  <a:srgbClr val="000000"/>
                </a:solidFill>
                <a:latin typeface="Debbie Hepplewhite Print Font" panose="03050602040000000000" pitchFamily="66" charset="0"/>
                <a:hlinkClick r:id="rId3">
                  <a:extLst>
                    <a:ext uri="{A12FA001-AC4F-418D-AE19-62706E023703}">
                      <ahyp:hlinkClr xmlns:ahyp="http://schemas.microsoft.com/office/drawing/2018/hyperlinkcolor" val="tx"/>
                    </a:ext>
                  </a:extLst>
                </a:hlinkClick>
              </a:rPr>
              <a:t>https://www.ceop.police.uk/ceop-reporting/</a:t>
            </a: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r>
              <a:rPr lang="en" sz="4415" dirty="0">
                <a:solidFill>
                  <a:srgbClr val="000000"/>
                </a:solidFill>
                <a:latin typeface="Debbie Hepplewhite Print Font" panose="03050602040000000000" pitchFamily="66" charset="0"/>
              </a:rPr>
              <a:t>Apps which we feel parents should be aware of are</a:t>
            </a:r>
          </a:p>
          <a:p>
            <a:pPr algn="l">
              <a:lnSpc>
                <a:spcPct val="115000"/>
              </a:lnSpc>
              <a:spcBef>
                <a:spcPts val="0"/>
              </a:spcBef>
              <a:buSzPct val="195138"/>
            </a:pPr>
            <a:endParaRPr lang="en" sz="4415" dirty="0">
              <a:solidFill>
                <a:srgbClr val="000000"/>
              </a:solidFill>
              <a:latin typeface="Debbie Hepplewhite Print Font" panose="03050602040000000000" pitchFamily="66" charset="0"/>
            </a:endParaRPr>
          </a:p>
          <a:p>
            <a:pPr algn="l">
              <a:lnSpc>
                <a:spcPct val="115000"/>
              </a:lnSpc>
              <a:spcBef>
                <a:spcPts val="0"/>
              </a:spcBef>
              <a:buSzPct val="195138"/>
            </a:pPr>
            <a:endParaRPr lang="en" sz="4415" dirty="0">
              <a:solidFill>
                <a:srgbClr val="000000"/>
              </a:solidFill>
              <a:latin typeface="Debbie Hepplewhite Print Font" panose="03050602040000000000" pitchFamily="66" charset="0"/>
            </a:endParaRPr>
          </a:p>
          <a:p>
            <a:pPr algn="l">
              <a:lnSpc>
                <a:spcPct val="115000"/>
              </a:lnSpc>
              <a:spcBef>
                <a:spcPts val="0"/>
              </a:spcBef>
              <a:buSzPct val="195138"/>
            </a:pPr>
            <a:endParaRPr lang="en"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9"/>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endParaRPr sz="4415" dirty="0">
              <a:solidFill>
                <a:srgbClr val="000000"/>
              </a:solidFill>
              <a:latin typeface="Debbie Hepplewhite Print Font" panose="03050602040000000000" pitchFamily="66" charset="0"/>
            </a:endParaRPr>
          </a:p>
          <a:p>
            <a:pPr algn="l">
              <a:lnSpc>
                <a:spcPct val="115000"/>
              </a:lnSpc>
              <a:spcBef>
                <a:spcPts val="0"/>
              </a:spcBef>
              <a:buSzPct val="195138"/>
            </a:pPr>
            <a:r>
              <a:rPr lang="en" sz="4415" dirty="0">
                <a:solidFill>
                  <a:srgbClr val="000000"/>
                </a:solidFill>
                <a:latin typeface="Debbie Hepplewhite Print Font" panose="03050602040000000000" pitchFamily="66" charset="0"/>
              </a:rPr>
              <a:t>This is not a definitive list and we are continually monitoring online issues to ensure that we are aware of any new app or game which may put children at risk. We have also invested in an online safety app/platform for our parents which is detailed on the next slide. </a:t>
            </a:r>
            <a:endParaRPr sz="4415" dirty="0">
              <a:solidFill>
                <a:srgbClr val="000000"/>
              </a:solidFill>
              <a:latin typeface="Debbie Hepplewhite Print Font" panose="03050602040000000000" pitchFamily="66" charset="0"/>
            </a:endParaRPr>
          </a:p>
          <a:p>
            <a:pPr algn="ctr">
              <a:spcBef>
                <a:spcPts val="0"/>
              </a:spcBef>
              <a:buSzPct val="307692"/>
            </a:pPr>
            <a:endParaRPr dirty="0"/>
          </a:p>
        </p:txBody>
      </p:sp>
      <p:graphicFrame>
        <p:nvGraphicFramePr>
          <p:cNvPr id="67" name="Google Shape;67;p2"/>
          <p:cNvGraphicFramePr/>
          <p:nvPr>
            <p:extLst>
              <p:ext uri="{D42A27DB-BD31-4B8C-83A1-F6EECF244321}">
                <p14:modId xmlns:p14="http://schemas.microsoft.com/office/powerpoint/2010/main" val="3799478772"/>
              </p:ext>
            </p:extLst>
          </p:nvPr>
        </p:nvGraphicFramePr>
        <p:xfrm>
          <a:off x="224375" y="3665942"/>
          <a:ext cx="8695250" cy="1417260"/>
        </p:xfrm>
        <a:graphic>
          <a:graphicData uri="http://schemas.openxmlformats.org/drawingml/2006/table">
            <a:tbl>
              <a:tblPr>
                <a:noFill/>
              </a:tblPr>
              <a:tblGrid>
                <a:gridCol w="4347625">
                  <a:extLst>
                    <a:ext uri="{9D8B030D-6E8A-4147-A177-3AD203B41FA5}">
                      <a16:colId xmlns:a16="http://schemas.microsoft.com/office/drawing/2014/main" val="20000"/>
                    </a:ext>
                  </a:extLst>
                </a:gridCol>
                <a:gridCol w="4347625">
                  <a:extLst>
                    <a:ext uri="{9D8B030D-6E8A-4147-A177-3AD203B41FA5}">
                      <a16:colId xmlns:a16="http://schemas.microsoft.com/office/drawing/2014/main" val="20001"/>
                    </a:ext>
                  </a:extLst>
                </a:gridCol>
              </a:tblGrid>
              <a:tr h="294775">
                <a:tc>
                  <a:txBody>
                    <a:bodyPr/>
                    <a:lstStyle/>
                    <a:p>
                      <a:pPr marL="0" marR="0" lvl="0" indent="0" algn="l" rtl="0">
                        <a:lnSpc>
                          <a:spcPct val="115000"/>
                        </a:lnSpc>
                        <a:spcBef>
                          <a:spcPts val="0"/>
                        </a:spcBef>
                        <a:spcAft>
                          <a:spcPts val="0"/>
                        </a:spcAft>
                        <a:buClr>
                          <a:schemeClr val="dk1"/>
                        </a:buClr>
                        <a:buSzPts val="1100"/>
                        <a:buFont typeface="Arial"/>
                        <a:buNone/>
                      </a:pPr>
                      <a:r>
                        <a:rPr lang="en" sz="1400" u="none" strike="noStrike" cap="none"/>
                        <a:t>Youtube (inappro</a:t>
                      </a:r>
                      <a:r>
                        <a:rPr lang="en"/>
                        <a:t>priate content</a:t>
                      </a:r>
                      <a:r>
                        <a:rPr lang="en" sz="1400" u="none" strike="noStrike" cap="none"/>
                        <a:t>)</a:t>
                      </a: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100"/>
                        <a:buFont typeface="Arial"/>
                        <a:buNone/>
                      </a:pPr>
                      <a:r>
                        <a:rPr lang="en" sz="1400" u="none" strike="noStrike" cap="none">
                          <a:solidFill>
                            <a:schemeClr val="dk1"/>
                          </a:solidFill>
                        </a:rPr>
                        <a:t>Tiktok (inappropriate content/contact)</a:t>
                      </a: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74450">
                <a:tc>
                  <a:txBody>
                    <a:bodyPr/>
                    <a:lstStyle/>
                    <a:p>
                      <a:pPr marL="0" marR="0" lvl="0" indent="0" algn="l" rtl="0">
                        <a:lnSpc>
                          <a:spcPct val="115000"/>
                        </a:lnSpc>
                        <a:spcBef>
                          <a:spcPts val="0"/>
                        </a:spcBef>
                        <a:spcAft>
                          <a:spcPts val="0"/>
                        </a:spcAft>
                        <a:buClr>
                          <a:schemeClr val="dk1"/>
                        </a:buClr>
                        <a:buSzPts val="1100"/>
                        <a:buFont typeface="Arial"/>
                        <a:buNone/>
                      </a:pPr>
                      <a:r>
                        <a:rPr lang="en" sz="1400" u="none" strike="noStrike" cap="none" dirty="0"/>
                        <a:t>Messaging apps such as Whatsapp and Discord and social media (online bullying/speaking to strangers - contact)</a:t>
                      </a:r>
                      <a:endParaRPr sz="1400" u="none" strike="noStrike" cap="none"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t>Games such as - Roblox, fortnite (online bullying/speaking to strangers)</a:t>
                      </a:r>
                      <a:endParaRPr sz="1400" u="none" strike="noStrike" cap="none"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68" name="Google Shape;68;p2"/>
          <p:cNvPicPr preferRelativeResize="0"/>
          <p:nvPr/>
        </p:nvPicPr>
        <p:blipFill rotWithShape="1">
          <a:blip r:embed="rId4">
            <a:alphaModFix/>
          </a:blip>
          <a:srcRect/>
          <a:stretch/>
        </p:blipFill>
        <p:spPr>
          <a:xfrm>
            <a:off x="1" y="187084"/>
            <a:ext cx="1331175" cy="554656"/>
          </a:xfrm>
          <a:prstGeom prst="rect">
            <a:avLst/>
          </a:prstGeom>
          <a:noFill/>
          <a:ln>
            <a:noFill/>
          </a:ln>
        </p:spPr>
      </p:pic>
      <p:pic>
        <p:nvPicPr>
          <p:cNvPr id="69" name="Google Shape;69;p2"/>
          <p:cNvPicPr preferRelativeResize="0"/>
          <p:nvPr/>
        </p:nvPicPr>
        <p:blipFill rotWithShape="1">
          <a:blip r:embed="rId4">
            <a:alphaModFix/>
          </a:blip>
          <a:srcRect/>
          <a:stretch/>
        </p:blipFill>
        <p:spPr>
          <a:xfrm>
            <a:off x="7588450" y="221012"/>
            <a:ext cx="1331175" cy="554656"/>
          </a:xfrm>
          <a:prstGeom prst="rect">
            <a:avLst/>
          </a:prstGeom>
          <a:noFill/>
          <a:ln>
            <a:noFill/>
          </a:ln>
        </p:spPr>
      </p:pic>
    </p:spTree>
    <p:extLst>
      <p:ext uri="{BB962C8B-B14F-4D97-AF65-F5344CB8AC3E}">
        <p14:creationId xmlns:p14="http://schemas.microsoft.com/office/powerpoint/2010/main" val="3430052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3"/>
          <p:cNvSpPr txBox="1">
            <a:spLocks noGrp="1"/>
          </p:cNvSpPr>
          <p:nvPr>
            <p:ph type="ctrTitle"/>
          </p:nvPr>
        </p:nvSpPr>
        <p:spPr>
          <a:xfrm>
            <a:off x="311700" y="857250"/>
            <a:ext cx="8520600" cy="1475100"/>
          </a:xfrm>
          <a:prstGeom prst="rect">
            <a:avLst/>
          </a:prstGeom>
          <a:noFill/>
          <a:ln>
            <a:noFill/>
          </a:ln>
        </p:spPr>
        <p:txBody>
          <a:bodyPr spcFirstLastPara="1" vert="horz" wrap="square" lIns="91425" tIns="91425" rIns="91425" bIns="91425" rtlCol="0" anchor="b" anchorCtr="0">
            <a:normAutofit/>
          </a:bodyPr>
          <a:lstStyle/>
          <a:p>
            <a:pPr algn="ctr">
              <a:spcBef>
                <a:spcPts val="0"/>
              </a:spcBef>
              <a:buClr>
                <a:schemeClr val="dk1"/>
              </a:buClr>
              <a:buSzPts val="1100"/>
            </a:pPr>
            <a:r>
              <a:rPr lang="en" sz="4311"/>
              <a:t>Online Safety at St Joseph’s</a:t>
            </a:r>
            <a:endParaRPr/>
          </a:p>
          <a:p>
            <a:pPr algn="ctr">
              <a:spcBef>
                <a:spcPts val="0"/>
              </a:spcBef>
              <a:buSzPts val="5200"/>
            </a:pPr>
            <a:endParaRPr/>
          </a:p>
        </p:txBody>
      </p:sp>
      <p:sp>
        <p:nvSpPr>
          <p:cNvPr id="75" name="Google Shape;75;p3"/>
          <p:cNvSpPr txBox="1">
            <a:spLocks noGrp="1"/>
          </p:cNvSpPr>
          <p:nvPr>
            <p:ph type="subTitle" idx="1"/>
          </p:nvPr>
        </p:nvSpPr>
        <p:spPr>
          <a:xfrm>
            <a:off x="76675" y="1648691"/>
            <a:ext cx="9144000" cy="4585854"/>
          </a:xfrm>
          <a:prstGeom prst="rect">
            <a:avLst/>
          </a:prstGeom>
          <a:noFill/>
          <a:ln>
            <a:noFill/>
          </a:ln>
        </p:spPr>
        <p:txBody>
          <a:bodyPr spcFirstLastPara="1" vert="horz" wrap="square" lIns="91425" tIns="91425" rIns="91425" bIns="91425" rtlCol="0" anchor="t" anchorCtr="0">
            <a:noAutofit/>
          </a:bodyPr>
          <a:lstStyle/>
          <a:p>
            <a:pPr algn="l">
              <a:lnSpc>
                <a:spcPct val="115000"/>
              </a:lnSpc>
              <a:spcBef>
                <a:spcPts val="0"/>
              </a:spcBef>
              <a:buSzPct val="195121"/>
            </a:pPr>
            <a:r>
              <a:rPr lang="en" sz="1200" dirty="0">
                <a:solidFill>
                  <a:srgbClr val="000000"/>
                </a:solidFill>
                <a:latin typeface="Debbie Hepplewhite Print Font" panose="03050602040000000000" pitchFamily="66" charset="0"/>
              </a:rPr>
              <a:t>We have become a member of ‘National Online Safety’, a platform which offers regularly updated advice and guidance for parents and teachers on online safety issues facing children. We would strongly encourage you to take advantage of this by creating your own account. </a:t>
            </a:r>
            <a:endParaRPr sz="1200" dirty="0">
              <a:solidFill>
                <a:srgbClr val="000000"/>
              </a:solidFill>
              <a:latin typeface="Debbie Hepplewhite Print Font" panose="03050602040000000000" pitchFamily="66" charset="0"/>
            </a:endParaRPr>
          </a:p>
          <a:p>
            <a:pPr algn="l">
              <a:lnSpc>
                <a:spcPct val="115000"/>
              </a:lnSpc>
              <a:spcBef>
                <a:spcPts val="0"/>
              </a:spcBef>
              <a:buSzPct val="195121"/>
            </a:pPr>
            <a:endParaRPr sz="1200" dirty="0">
              <a:solidFill>
                <a:srgbClr val="000000"/>
              </a:solidFill>
              <a:latin typeface="Debbie Hepplewhite Print Font" panose="03050602040000000000" pitchFamily="66" charset="0"/>
            </a:endParaRPr>
          </a:p>
          <a:p>
            <a:pPr algn="l">
              <a:lnSpc>
                <a:spcPct val="115000"/>
              </a:lnSpc>
              <a:spcBef>
                <a:spcPts val="0"/>
              </a:spcBef>
              <a:buSzPct val="195121"/>
            </a:pPr>
            <a:r>
              <a:rPr lang="en" sz="1200" dirty="0">
                <a:solidFill>
                  <a:srgbClr val="000000"/>
                </a:solidFill>
                <a:latin typeface="Debbie Hepplewhite Print Font" panose="03050602040000000000" pitchFamily="66" charset="0"/>
              </a:rPr>
              <a:t>To create your account, please follow </a:t>
            </a:r>
            <a:r>
              <a:rPr lang="en" sz="1200" u="sng" dirty="0">
                <a:solidFill>
                  <a:srgbClr val="000000"/>
                </a:solidFill>
                <a:latin typeface="Debbie Hepplewhite Print Font" panose="03050602040000000000" pitchFamily="66" charset="0"/>
                <a:hlinkClick r:id="rId3">
                  <a:extLst>
                    <a:ext uri="{A12FA001-AC4F-418D-AE19-62706E023703}">
                      <ahyp:hlinkClr xmlns:ahyp="http://schemas.microsoft.com/office/drawing/2018/hyperlinkcolor" val="tx"/>
                    </a:ext>
                  </a:extLst>
                </a:hlinkClick>
              </a:rPr>
              <a:t>https://nationalonlinesafety.com/enrol/st-joseph-s-catholic-primaryschool-wr4-9pg</a:t>
            </a:r>
            <a:r>
              <a:rPr lang="en" sz="1200" dirty="0">
                <a:solidFill>
                  <a:srgbClr val="000000"/>
                </a:solidFill>
                <a:latin typeface="Debbie Hepplewhite Print Font" panose="03050602040000000000" pitchFamily="66" charset="0"/>
              </a:rPr>
              <a:t> and complete your details. Alternatively, you can download the app and find our school using the postcode: WR4 9PG. When you’re set up, set ‘Parent/Carer’ as your user type. </a:t>
            </a:r>
            <a:r>
              <a:rPr lang="en" sz="1200" dirty="0">
                <a:solidFill>
                  <a:schemeClr val="dk1"/>
                </a:solidFill>
                <a:latin typeface="Debbie Hepplewhite Print Font" panose="03050602040000000000" pitchFamily="66" charset="0"/>
              </a:rPr>
              <a:t>You can access National Online Safety online via any device, including smartphone app, by searching for ‘national online safety’ either on the Appstore or Google Play store </a:t>
            </a:r>
            <a:endParaRPr sz="1200" dirty="0">
              <a:solidFill>
                <a:srgbClr val="000000"/>
              </a:solidFill>
              <a:latin typeface="Debbie Hepplewhite Print Font" panose="03050602040000000000" pitchFamily="66" charset="0"/>
            </a:endParaRPr>
          </a:p>
          <a:p>
            <a:pPr algn="l">
              <a:lnSpc>
                <a:spcPct val="115000"/>
              </a:lnSpc>
              <a:spcBef>
                <a:spcPts val="0"/>
              </a:spcBef>
              <a:buSzPct val="195121"/>
            </a:pPr>
            <a:endParaRPr sz="1200" dirty="0">
              <a:solidFill>
                <a:srgbClr val="000000"/>
              </a:solidFill>
              <a:latin typeface="Debbie Hepplewhite Print Font" panose="03050602040000000000" pitchFamily="66" charset="0"/>
            </a:endParaRPr>
          </a:p>
          <a:p>
            <a:pPr algn="l">
              <a:lnSpc>
                <a:spcPct val="115000"/>
              </a:lnSpc>
              <a:spcBef>
                <a:spcPts val="0"/>
              </a:spcBef>
              <a:buSzPct val="195121"/>
            </a:pPr>
            <a:r>
              <a:rPr lang="en" sz="1200" dirty="0">
                <a:solidFill>
                  <a:srgbClr val="000000"/>
                </a:solidFill>
                <a:latin typeface="Debbie Hepplewhite Print Font" panose="03050602040000000000" pitchFamily="66" charset="0"/>
              </a:rPr>
              <a:t>This resource can be used by you as a parent to keep abreast of any issues or concerns you have regarding online safety. The content is split into two main categories – ‘explainer videos’ and ‘guides’. </a:t>
            </a:r>
            <a:endParaRPr sz="1200" dirty="0">
              <a:solidFill>
                <a:srgbClr val="000000"/>
              </a:solidFill>
              <a:latin typeface="Debbie Hepplewhite Print Font" panose="03050602040000000000" pitchFamily="66" charset="0"/>
            </a:endParaRPr>
          </a:p>
          <a:p>
            <a:pPr algn="l">
              <a:lnSpc>
                <a:spcPct val="115000"/>
              </a:lnSpc>
              <a:spcBef>
                <a:spcPts val="0"/>
              </a:spcBef>
              <a:buSzPct val="195121"/>
            </a:pPr>
            <a:endParaRPr sz="1200" dirty="0">
              <a:solidFill>
                <a:srgbClr val="000000"/>
              </a:solidFill>
              <a:latin typeface="Debbie Hepplewhite Print Font" panose="03050602040000000000" pitchFamily="66" charset="0"/>
            </a:endParaRPr>
          </a:p>
          <a:p>
            <a:pPr algn="l">
              <a:lnSpc>
                <a:spcPct val="115000"/>
              </a:lnSpc>
              <a:spcBef>
                <a:spcPts val="0"/>
              </a:spcBef>
              <a:buSzPct val="195121"/>
            </a:pPr>
            <a:r>
              <a:rPr lang="en" sz="1200" dirty="0">
                <a:solidFill>
                  <a:srgbClr val="000000"/>
                </a:solidFill>
                <a:latin typeface="Debbie Hepplewhite Print Font" panose="03050602040000000000" pitchFamily="66" charset="0"/>
              </a:rPr>
              <a:t>A video explaining how to use this resource can be found here: </a:t>
            </a:r>
            <a:r>
              <a:rPr lang="en" sz="1200" u="sng" dirty="0">
                <a:solidFill>
                  <a:srgbClr val="000000"/>
                </a:solidFill>
                <a:latin typeface="Debbie Hepplewhite Print Font" panose="03050602040000000000" pitchFamily="66" charset="0"/>
                <a:hlinkClick r:id="rId4">
                  <a:extLst>
                    <a:ext uri="{A12FA001-AC4F-418D-AE19-62706E023703}">
                      <ahyp:hlinkClr xmlns:ahyp="http://schemas.microsoft.com/office/drawing/2018/hyperlinkcolor" val="tx"/>
                    </a:ext>
                  </a:extLst>
                </a:hlinkClick>
              </a:rPr>
              <a:t>https://www.youtube.com/watch?v=QMHBa2exVKA</a:t>
            </a:r>
            <a:endParaRPr sz="1200" dirty="0">
              <a:solidFill>
                <a:srgbClr val="000000"/>
              </a:solidFill>
              <a:latin typeface="Debbie Hepplewhite Print Font" panose="03050602040000000000" pitchFamily="66" charset="0"/>
            </a:endParaRPr>
          </a:p>
          <a:p>
            <a:pPr algn="l">
              <a:lnSpc>
                <a:spcPct val="115000"/>
              </a:lnSpc>
              <a:spcBef>
                <a:spcPts val="0"/>
              </a:spcBef>
              <a:buSzPct val="195121"/>
            </a:pPr>
            <a:endParaRPr sz="1400" dirty="0">
              <a:solidFill>
                <a:srgbClr val="000000"/>
              </a:solidFill>
              <a:latin typeface="Debbie Hepplewhite Print Font" panose="03050602040000000000" pitchFamily="66" charset="0"/>
            </a:endParaRPr>
          </a:p>
          <a:p>
            <a:pPr algn="l">
              <a:lnSpc>
                <a:spcPct val="115000"/>
              </a:lnSpc>
              <a:spcBef>
                <a:spcPts val="0"/>
              </a:spcBef>
              <a:buSzPct val="195121"/>
            </a:pPr>
            <a:r>
              <a:rPr lang="en" sz="1200" dirty="0">
                <a:solidFill>
                  <a:srgbClr val="000000"/>
                </a:solidFill>
                <a:latin typeface="Debbie Hepplewhite Print Font" panose="03050602040000000000" pitchFamily="66" charset="0"/>
              </a:rPr>
              <a:t>You may want to have a look at the following guides/explainer videos if you are unsure where to start:</a:t>
            </a:r>
            <a:endParaRPr sz="1200" dirty="0">
              <a:solidFill>
                <a:srgbClr val="000000"/>
              </a:solidFill>
              <a:latin typeface="Debbie Hepplewhite Print Font" panose="03050602040000000000" pitchFamily="66" charset="0"/>
            </a:endParaRPr>
          </a:p>
          <a:p>
            <a:pPr algn="l">
              <a:lnSpc>
                <a:spcPct val="115000"/>
              </a:lnSpc>
              <a:spcBef>
                <a:spcPts val="0"/>
              </a:spcBef>
              <a:buSzPct val="195121"/>
            </a:pPr>
            <a:endParaRPr sz="1200" dirty="0">
              <a:solidFill>
                <a:srgbClr val="000000"/>
              </a:solidFill>
              <a:latin typeface="Debbie Hepplewhite Print Font" panose="03050602040000000000" pitchFamily="66" charset="0"/>
            </a:endParaRPr>
          </a:p>
          <a:p>
            <a:pPr algn="l">
              <a:lnSpc>
                <a:spcPct val="115000"/>
              </a:lnSpc>
              <a:spcBef>
                <a:spcPts val="0"/>
              </a:spcBef>
              <a:buSzPct val="195121"/>
            </a:pPr>
            <a:r>
              <a:rPr lang="en" sz="1200" b="1" dirty="0">
                <a:solidFill>
                  <a:srgbClr val="000000"/>
                </a:solidFill>
                <a:latin typeface="Debbie Hepplewhite Print Font" panose="03050602040000000000" pitchFamily="66" charset="0"/>
              </a:rPr>
              <a:t>What parents need to know about YouTube   What parents need to know about YouTube Kids                   What parents need to know about children’s devices       An introduction to online gaming                                               An introduction to online bullying                               Screen Addiction</a:t>
            </a:r>
            <a:endParaRPr sz="1200" b="1" dirty="0">
              <a:solidFill>
                <a:srgbClr val="000000"/>
              </a:solidFill>
              <a:latin typeface="Debbie Hepplewhite Print Font" panose="03050602040000000000" pitchFamily="66" charset="0"/>
            </a:endParaRPr>
          </a:p>
          <a:p>
            <a:pPr algn="ctr">
              <a:spcBef>
                <a:spcPts val="0"/>
              </a:spcBef>
              <a:buSzPct val="142857"/>
            </a:pPr>
            <a:endParaRPr sz="1200" dirty="0">
              <a:latin typeface="Debbie Hepplewhite Print Font" panose="03050602040000000000" pitchFamily="66" charset="0"/>
            </a:endParaRPr>
          </a:p>
        </p:txBody>
      </p:sp>
      <p:pic>
        <p:nvPicPr>
          <p:cNvPr id="76" name="Google Shape;76;p3"/>
          <p:cNvPicPr preferRelativeResize="0"/>
          <p:nvPr/>
        </p:nvPicPr>
        <p:blipFill rotWithShape="1">
          <a:blip r:embed="rId5">
            <a:alphaModFix/>
          </a:blip>
          <a:srcRect/>
          <a:stretch/>
        </p:blipFill>
        <p:spPr>
          <a:xfrm>
            <a:off x="76675" y="89694"/>
            <a:ext cx="1331175" cy="554656"/>
          </a:xfrm>
          <a:prstGeom prst="rect">
            <a:avLst/>
          </a:prstGeom>
          <a:noFill/>
          <a:ln>
            <a:noFill/>
          </a:ln>
        </p:spPr>
      </p:pic>
      <p:pic>
        <p:nvPicPr>
          <p:cNvPr id="77" name="Google Shape;77;p3"/>
          <p:cNvPicPr preferRelativeResize="0"/>
          <p:nvPr/>
        </p:nvPicPr>
        <p:blipFill rotWithShape="1">
          <a:blip r:embed="rId5">
            <a:alphaModFix/>
          </a:blip>
          <a:srcRect/>
          <a:stretch/>
        </p:blipFill>
        <p:spPr>
          <a:xfrm>
            <a:off x="7501125" y="217070"/>
            <a:ext cx="1331175" cy="554656"/>
          </a:xfrm>
          <a:prstGeom prst="rect">
            <a:avLst/>
          </a:prstGeom>
          <a:noFill/>
          <a:ln>
            <a:noFill/>
          </a:ln>
        </p:spPr>
      </p:pic>
    </p:spTree>
    <p:extLst>
      <p:ext uri="{BB962C8B-B14F-4D97-AF65-F5344CB8AC3E}">
        <p14:creationId xmlns:p14="http://schemas.microsoft.com/office/powerpoint/2010/main" val="21792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a:xfrm>
            <a:off x="300110" y="454855"/>
            <a:ext cx="6347713" cy="1320800"/>
          </a:xfrm>
        </p:spPr>
        <p:txBody>
          <a:bodyPr/>
          <a:lstStyle/>
          <a:p>
            <a:pPr lvl="0"/>
            <a:r>
              <a:rPr lang="en-GB" sz="2800" b="1" u="sng" dirty="0">
                <a:latin typeface="Debbie Hepplewhite Print Font" panose="03050602040000000000" pitchFamily="66" charset="0"/>
              </a:rPr>
              <a:t>Staff in Lower Key stage 2</a:t>
            </a:r>
            <a:r>
              <a:rPr lang="en-GB" dirty="0"/>
              <a:t>		</a:t>
            </a:r>
          </a:p>
        </p:txBody>
      </p:sp>
      <p:sp>
        <p:nvSpPr>
          <p:cNvPr id="3" name="Content Placeholder 2"/>
          <p:cNvSpPr txBox="1">
            <a:spLocks noGrp="1"/>
          </p:cNvSpPr>
          <p:nvPr>
            <p:ph idx="1"/>
          </p:nvPr>
        </p:nvSpPr>
        <p:spPr>
          <a:xfrm>
            <a:off x="609599" y="2160590"/>
            <a:ext cx="7259516" cy="3880773"/>
          </a:xfrm>
        </p:spPr>
        <p:txBody>
          <a:bodyPr>
            <a:normAutofit/>
          </a:bodyPr>
          <a:lstStyle/>
          <a:p>
            <a:pPr lvl="0"/>
            <a:r>
              <a:rPr lang="en-GB" sz="2000" b="0" dirty="0">
                <a:latin typeface="Debbie Hepplewhite Print Font" panose="03050602040000000000" pitchFamily="66" charset="0"/>
              </a:rPr>
              <a:t>Mrs </a:t>
            </a:r>
            <a:r>
              <a:rPr lang="en-GB" sz="2000" b="0" dirty="0" err="1">
                <a:latin typeface="Debbie Hepplewhite Print Font" panose="03050602040000000000" pitchFamily="66" charset="0"/>
              </a:rPr>
              <a:t>Nickless</a:t>
            </a:r>
            <a:r>
              <a:rPr lang="en-GB" sz="2000" b="0" dirty="0">
                <a:latin typeface="Debbie Hepplewhite Print Font" panose="03050602040000000000" pitchFamily="66" charset="0"/>
              </a:rPr>
              <a:t> – Year 3 Oak</a:t>
            </a:r>
          </a:p>
          <a:p>
            <a:pPr lvl="0"/>
            <a:r>
              <a:rPr lang="en-GB" sz="2000" dirty="0">
                <a:latin typeface="Debbie Hepplewhite Print Font" panose="03050602040000000000" pitchFamily="66" charset="0"/>
              </a:rPr>
              <a:t>TBC </a:t>
            </a:r>
            <a:r>
              <a:rPr lang="en-GB" sz="2000" b="0" dirty="0">
                <a:latin typeface="Debbie Hepplewhite Print Font" panose="03050602040000000000" pitchFamily="66" charset="0"/>
              </a:rPr>
              <a:t>– Year 3 Pear</a:t>
            </a:r>
          </a:p>
          <a:p>
            <a:pPr lvl="0"/>
            <a:r>
              <a:rPr lang="en-GB" sz="2000" dirty="0">
                <a:latin typeface="Debbie Hepplewhite Print Font" panose="03050602040000000000" pitchFamily="66" charset="0"/>
              </a:rPr>
              <a:t>Mrs Boswell - Year </a:t>
            </a:r>
            <a:r>
              <a:rPr lang="en-GB" sz="2000" b="0" dirty="0">
                <a:latin typeface="Debbie Hepplewhite Print Font" panose="03050602040000000000" pitchFamily="66" charset="0"/>
              </a:rPr>
              <a:t>4 </a:t>
            </a:r>
            <a:r>
              <a:rPr lang="en-GB" sz="2000" dirty="0">
                <a:latin typeface="Debbie Hepplewhite Print Font" panose="03050602040000000000" pitchFamily="66" charset="0"/>
              </a:rPr>
              <a:t>Pear</a:t>
            </a:r>
          </a:p>
          <a:p>
            <a:pPr lvl="0"/>
            <a:r>
              <a:rPr lang="en-GB" sz="2000" b="0" dirty="0">
                <a:latin typeface="Debbie Hepplewhite Print Font" panose="03050602040000000000" pitchFamily="66" charset="0"/>
              </a:rPr>
              <a:t>Mr </a:t>
            </a:r>
            <a:r>
              <a:rPr lang="en-GB" sz="2000" dirty="0">
                <a:latin typeface="Debbie Hepplewhite Print Font" panose="03050602040000000000" pitchFamily="66" charset="0"/>
              </a:rPr>
              <a:t>Kane</a:t>
            </a:r>
            <a:r>
              <a:rPr lang="en-GB" sz="2000" b="0" dirty="0">
                <a:latin typeface="Debbie Hepplewhite Print Font" panose="03050602040000000000" pitchFamily="66" charset="0"/>
              </a:rPr>
              <a:t> – Year 4 Oak</a:t>
            </a:r>
          </a:p>
          <a:p>
            <a:pPr lvl="0"/>
            <a:endParaRPr lang="en-GB" sz="2000" b="0" dirty="0">
              <a:latin typeface="Debbie Hepplewhite Print Font" panose="03050602040000000000" pitchFamily="66" charset="0"/>
            </a:endParaRPr>
          </a:p>
          <a:p>
            <a:pPr lvl="0"/>
            <a:r>
              <a:rPr lang="en-GB" sz="2000" b="0" dirty="0">
                <a:solidFill>
                  <a:srgbClr val="FF0000"/>
                </a:solidFill>
                <a:latin typeface="Debbie Hepplewhite Print Font" panose="03050602040000000000" pitchFamily="66" charset="0"/>
              </a:rPr>
              <a:t>Ms Jones- TA for Year 3 </a:t>
            </a:r>
          </a:p>
          <a:p>
            <a:pPr lvl="0"/>
            <a:r>
              <a:rPr lang="en-GB" sz="2000" b="0" dirty="0">
                <a:solidFill>
                  <a:srgbClr val="FF0000"/>
                </a:solidFill>
                <a:latin typeface="Debbie Hepplewhite Print Font" panose="03050602040000000000" pitchFamily="66" charset="0"/>
              </a:rPr>
              <a:t>Ms Evans –</a:t>
            </a:r>
            <a:r>
              <a:rPr lang="en-GB" sz="2000" dirty="0">
                <a:solidFill>
                  <a:srgbClr val="FF0000"/>
                </a:solidFill>
                <a:latin typeface="Debbie Hepplewhite Print Font" panose="03050602040000000000" pitchFamily="66" charset="0"/>
              </a:rPr>
              <a:t>TA for Year 3</a:t>
            </a:r>
            <a:endParaRPr lang="en-GB" sz="2000" b="0" dirty="0">
              <a:solidFill>
                <a:srgbClr val="FF0000"/>
              </a:solidFill>
              <a:latin typeface="Debbie Hepplewhite Print Font" panose="03050602040000000000" pitchFamily="66" charset="0"/>
            </a:endParaRPr>
          </a:p>
          <a:p>
            <a:pPr lvl="0"/>
            <a:r>
              <a:rPr lang="en-GB" sz="2000" b="0" dirty="0">
                <a:solidFill>
                  <a:srgbClr val="FF0000"/>
                </a:solidFill>
                <a:latin typeface="Debbie Hepplewhite Print Font" panose="03050602040000000000" pitchFamily="66" charset="0"/>
              </a:rPr>
              <a:t>Mrs </a:t>
            </a:r>
            <a:r>
              <a:rPr lang="en-GB" sz="2000" dirty="0">
                <a:solidFill>
                  <a:srgbClr val="FF0000"/>
                </a:solidFill>
                <a:latin typeface="Debbie Hepplewhite Print Font" panose="03050602040000000000" pitchFamily="66" charset="0"/>
              </a:rPr>
              <a:t>McKenzie</a:t>
            </a:r>
            <a:r>
              <a:rPr lang="en-GB" sz="2000" b="0" dirty="0">
                <a:solidFill>
                  <a:srgbClr val="FF0000"/>
                </a:solidFill>
                <a:latin typeface="Debbie Hepplewhite Print Font" panose="03050602040000000000" pitchFamily="66" charset="0"/>
              </a:rPr>
              <a:t> – TA for Year 4 </a:t>
            </a:r>
          </a:p>
          <a:p>
            <a:pPr lvl="0"/>
            <a:r>
              <a:rPr lang="en-GB" sz="2000" dirty="0">
                <a:solidFill>
                  <a:srgbClr val="FF0000"/>
                </a:solidFill>
                <a:latin typeface="Debbie Hepplewhite Print Font" panose="03050602040000000000" pitchFamily="66" charset="0"/>
              </a:rPr>
              <a:t>Mrs Bills – TA for Year 4</a:t>
            </a:r>
            <a:endParaRPr lang="en-GB" sz="2000" b="0" dirty="0">
              <a:latin typeface="Comic Sans MS" pitchFamily="66"/>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47" y="440788"/>
            <a:ext cx="6347713" cy="1320800"/>
          </a:xfrm>
        </p:spPr>
        <p:txBody>
          <a:bodyPr>
            <a:noAutofit/>
          </a:bodyPr>
          <a:lstStyle/>
          <a:p>
            <a:r>
              <a:rPr lang="en-GB" sz="2800" dirty="0">
                <a:latin typeface="Debbie Hepplewhite Print Font" panose="03050602040000000000" pitchFamily="66" charset="0"/>
              </a:rPr>
              <a:t>What else can you do at home to keep your children safe?</a:t>
            </a:r>
          </a:p>
        </p:txBody>
      </p:sp>
      <p:sp>
        <p:nvSpPr>
          <p:cNvPr id="3" name="Content Placeholder 2"/>
          <p:cNvSpPr>
            <a:spLocks noGrp="1"/>
          </p:cNvSpPr>
          <p:nvPr>
            <p:ph idx="1"/>
          </p:nvPr>
        </p:nvSpPr>
        <p:spPr>
          <a:xfrm>
            <a:off x="226647" y="2124556"/>
            <a:ext cx="8270239" cy="4153989"/>
          </a:xfrm>
        </p:spPr>
        <p:txBody>
          <a:bodyPr>
            <a:normAutofit fontScale="92500" lnSpcReduction="10000"/>
          </a:bodyPr>
          <a:lstStyle/>
          <a:p>
            <a:r>
              <a:rPr lang="en-GB" sz="1900" dirty="0">
                <a:latin typeface="Debbie Hepplewhite Print Font" panose="03050602040000000000" pitchFamily="66" charset="0"/>
              </a:rPr>
              <a:t>Be aware of what your child is accessing online, monitor them at all times. Agree boundaries – manage their screen time, what can they go on?</a:t>
            </a:r>
          </a:p>
          <a:p>
            <a:r>
              <a:rPr lang="en-GB" sz="1900" dirty="0">
                <a:latin typeface="Debbie Hepplewhite Print Font" panose="03050602040000000000" pitchFamily="66" charset="0"/>
              </a:rPr>
              <a:t>Buy age appropriate games for Xbox and PlayStation. Be aware of the age restrictions for online games/apps.</a:t>
            </a:r>
          </a:p>
          <a:p>
            <a:r>
              <a:rPr lang="en-GB" sz="1900" dirty="0">
                <a:latin typeface="Debbie Hepplewhite Print Font" panose="03050602040000000000" pitchFamily="66" charset="0"/>
              </a:rPr>
              <a:t>Set up parental controls through your internet provider e.g. sky. Internet matters has step by step instruction videos to help. </a:t>
            </a:r>
          </a:p>
          <a:p>
            <a:r>
              <a:rPr lang="en-GB" sz="1900" dirty="0">
                <a:latin typeface="Debbie Hepplewhite Print Font" panose="03050602040000000000" pitchFamily="66" charset="0"/>
              </a:rPr>
              <a:t>Ensure that they know what to do and who to tell if a stranger speaks to them online. </a:t>
            </a:r>
          </a:p>
          <a:p>
            <a:r>
              <a:rPr lang="en-GB" sz="1900" dirty="0">
                <a:latin typeface="Debbie Hepplewhite Print Font" panose="03050602040000000000" pitchFamily="66" charset="0"/>
              </a:rPr>
              <a:t>Know how to report issues online through CEOP.</a:t>
            </a:r>
          </a:p>
          <a:p>
            <a:r>
              <a:rPr lang="en-GB" sz="1900" dirty="0">
                <a:latin typeface="Debbie Hepplewhite Print Font" panose="03050602040000000000" pitchFamily="66" charset="0"/>
                <a:hlinkClick r:id="rId2"/>
              </a:rPr>
              <a:t>https://www.ceop.police.uk/ceop-reporting/</a:t>
            </a:r>
            <a:r>
              <a:rPr lang="en-GB" sz="1900" dirty="0">
                <a:latin typeface="Debbie Hepplewhite Print Font" panose="03050602040000000000" pitchFamily="66" charset="0"/>
              </a:rPr>
              <a:t> </a:t>
            </a:r>
          </a:p>
          <a:p>
            <a:endParaRPr lang="en-GB" sz="1500" dirty="0"/>
          </a:p>
          <a:p>
            <a:endParaRPr lang="en-GB" dirty="0"/>
          </a:p>
        </p:txBody>
      </p:sp>
      <p:pic>
        <p:nvPicPr>
          <p:cNvPr id="4" name="Picture 3"/>
          <p:cNvPicPr>
            <a:picLocks noChangeAspect="1"/>
          </p:cNvPicPr>
          <p:nvPr/>
        </p:nvPicPr>
        <p:blipFill>
          <a:blip r:embed="rId3"/>
          <a:stretch>
            <a:fillRect/>
          </a:stretch>
        </p:blipFill>
        <p:spPr>
          <a:xfrm>
            <a:off x="6846263" y="954709"/>
            <a:ext cx="1931977" cy="677976"/>
          </a:xfrm>
          <a:prstGeom prst="rect">
            <a:avLst/>
          </a:prstGeom>
        </p:spPr>
      </p:pic>
    </p:spTree>
    <p:extLst>
      <p:ext uri="{BB962C8B-B14F-4D97-AF65-F5344CB8AC3E}">
        <p14:creationId xmlns:p14="http://schemas.microsoft.com/office/powerpoint/2010/main" val="31679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hlinkClick r:id="rId2"/>
              </a:rPr>
              <a:t>https://www.youtube.com/user/internetmatters</a:t>
            </a:r>
            <a:r>
              <a:rPr lang="en-GB" dirty="0"/>
              <a:t> </a:t>
            </a:r>
          </a:p>
          <a:p>
            <a:r>
              <a:rPr lang="en-GB" dirty="0">
                <a:hlinkClick r:id="rId3"/>
              </a:rPr>
              <a:t>https://www.internetmatters.org/</a:t>
            </a:r>
            <a:endParaRPr lang="en-GB" dirty="0"/>
          </a:p>
          <a:p>
            <a:r>
              <a:rPr lang="en-GB" dirty="0">
                <a:hlinkClick r:id="rId4"/>
              </a:rPr>
              <a:t>https://www.nspcc.org.uk/preventing-abuse/keeping-children-safe/online-safety/e-safety-schools/</a:t>
            </a:r>
            <a:r>
              <a:rPr lang="en-GB" dirty="0"/>
              <a:t> </a:t>
            </a:r>
          </a:p>
          <a:p>
            <a:r>
              <a:rPr lang="en-GB" dirty="0">
                <a:hlinkClick r:id="rId5"/>
              </a:rPr>
              <a:t>https://www.thinkuknow.co.uk/</a:t>
            </a:r>
            <a:r>
              <a:rPr lang="en-GB" dirty="0"/>
              <a:t> </a:t>
            </a:r>
            <a:endParaRPr lang="en-GB" sz="3900" dirty="0"/>
          </a:p>
        </p:txBody>
      </p:sp>
      <p:pic>
        <p:nvPicPr>
          <p:cNvPr id="5" name="Picture 4"/>
          <p:cNvPicPr>
            <a:picLocks noChangeAspect="1"/>
          </p:cNvPicPr>
          <p:nvPr/>
        </p:nvPicPr>
        <p:blipFill rotWithShape="1">
          <a:blip r:embed="rId6"/>
          <a:srcRect l="23126" t="10446" r="22056" b="6340"/>
          <a:stretch/>
        </p:blipFill>
        <p:spPr>
          <a:xfrm>
            <a:off x="5099862" y="4100976"/>
            <a:ext cx="3102029" cy="2647520"/>
          </a:xfrm>
          <a:prstGeom prst="rect">
            <a:avLst/>
          </a:prstGeom>
        </p:spPr>
      </p:pic>
      <p:sp>
        <p:nvSpPr>
          <p:cNvPr id="7" name="Title 1"/>
          <p:cNvSpPr txBox="1">
            <a:spLocks/>
          </p:cNvSpPr>
          <p:nvPr/>
        </p:nvSpPr>
        <p:spPr>
          <a:xfrm>
            <a:off x="284259" y="629305"/>
            <a:ext cx="6447501" cy="990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GB" sz="3300" u="sng" dirty="0">
                <a:latin typeface="Debbie Hepplewhite Print Font" panose="03050602040000000000" pitchFamily="66" charset="0"/>
              </a:rPr>
              <a:t>Key websites for information and advice</a:t>
            </a:r>
          </a:p>
        </p:txBody>
      </p:sp>
    </p:spTree>
    <p:extLst>
      <p:ext uri="{BB962C8B-B14F-4D97-AF65-F5344CB8AC3E}">
        <p14:creationId xmlns:p14="http://schemas.microsoft.com/office/powerpoint/2010/main" val="606195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g133ec64f4e1_0_0"/>
          <p:cNvSpPr txBox="1">
            <a:spLocks noGrp="1"/>
          </p:cNvSpPr>
          <p:nvPr>
            <p:ph type="ctrTitle"/>
          </p:nvPr>
        </p:nvSpPr>
        <p:spPr>
          <a:xfrm>
            <a:off x="311708" y="1601825"/>
            <a:ext cx="8520600" cy="2052600"/>
          </a:xfrm>
          <a:prstGeom prst="rect">
            <a:avLst/>
          </a:prstGeom>
        </p:spPr>
        <p:txBody>
          <a:bodyPr spcFirstLastPara="1" vert="horz" wrap="square" lIns="91425" tIns="91425" rIns="91425" bIns="91425" rtlCol="0" anchor="b" anchorCtr="0">
            <a:normAutofit/>
          </a:bodyPr>
          <a:lstStyle/>
          <a:p>
            <a:pPr algn="ctr">
              <a:spcBef>
                <a:spcPts val="0"/>
              </a:spcBef>
            </a:pPr>
            <a:r>
              <a:rPr lang="en" dirty="0"/>
              <a:t>County Lines</a:t>
            </a:r>
            <a:endParaRPr dirty="0"/>
          </a:p>
          <a:p>
            <a:pPr algn="ctr">
              <a:spcBef>
                <a:spcPts val="0"/>
              </a:spcBef>
            </a:pPr>
            <a:endParaRPr dirty="0"/>
          </a:p>
          <a:p>
            <a:pPr algn="ctr">
              <a:spcBef>
                <a:spcPts val="0"/>
              </a:spcBef>
            </a:pPr>
            <a:endParaRPr dirty="0"/>
          </a:p>
        </p:txBody>
      </p:sp>
      <p:sp>
        <p:nvSpPr>
          <p:cNvPr id="52" name="Google Shape;52;g133ec64f4e1_0_0"/>
          <p:cNvSpPr txBox="1"/>
          <p:nvPr/>
        </p:nvSpPr>
        <p:spPr>
          <a:xfrm>
            <a:off x="397300" y="1813657"/>
            <a:ext cx="8435100" cy="6555610"/>
          </a:xfrm>
          <a:prstGeom prst="rect">
            <a:avLst/>
          </a:prstGeom>
          <a:noFill/>
          <a:ln>
            <a:noFill/>
          </a:ln>
        </p:spPr>
        <p:txBody>
          <a:bodyPr spcFirstLastPara="1" wrap="square" lIns="91425" tIns="91425" rIns="91425" bIns="91425" anchor="t" anchorCtr="0">
            <a:spAutoFit/>
          </a:bodyPr>
          <a:lstStyle/>
          <a:p>
            <a:r>
              <a:rPr lang="en" dirty="0">
                <a:latin typeface="Debbie Hepplewhite Print Font" panose="03050602040000000000" pitchFamily="66" charset="0"/>
              </a:rPr>
              <a:t>As part of our school safeguarding approach, all of our staff are trained in and aware of the risks of County Lines. This term refers to the exploitation of young people by criminal gangs and has become more widespread in recent years. Criminals recruit children to traffic and sell illicit drugs, often through violence or manipulation. We would encourage you to be aware of the risks and dangers posed by county lines by reading some of these resources. There is also a resource on the National Online Safety app. </a:t>
            </a:r>
            <a:r>
              <a:rPr lang="en" b="1" dirty="0">
                <a:latin typeface="Debbie Hepplewhite Print Font" panose="03050602040000000000" pitchFamily="66" charset="0"/>
              </a:rPr>
              <a:t>Although victims of county lines tend to be older children, primary school aged children have been increasingly targeted as they are seen as less likely to be stopped by the police and potentially easier to manipulate</a:t>
            </a:r>
            <a:r>
              <a:rPr lang="en" dirty="0">
                <a:latin typeface="Debbie Hepplewhite Print Font" panose="03050602040000000000" pitchFamily="66" charset="0"/>
              </a:rPr>
              <a:t>. </a:t>
            </a:r>
            <a:endParaRPr dirty="0">
              <a:latin typeface="Debbie Hepplewhite Print Font" panose="03050602040000000000" pitchFamily="66" charset="0"/>
            </a:endParaRPr>
          </a:p>
          <a:p>
            <a:endParaRPr dirty="0">
              <a:latin typeface="Debbie Hepplewhite Print Font" panose="03050602040000000000" pitchFamily="66" charset="0"/>
            </a:endParaRPr>
          </a:p>
          <a:p>
            <a:r>
              <a:rPr lang="en" u="sng" dirty="0">
                <a:solidFill>
                  <a:schemeClr val="hlink"/>
                </a:solidFill>
                <a:latin typeface="Debbie Hepplewhite Print Font" panose="03050602040000000000" pitchFamily="66" charset="0"/>
                <a:hlinkClick r:id="rId3"/>
              </a:rPr>
              <a:t>https://www.youtube.com/watch?v=sgM6ju2Xi-0</a:t>
            </a:r>
            <a:endParaRPr dirty="0">
              <a:latin typeface="Debbie Hepplewhite Print Font" panose="03050602040000000000" pitchFamily="66" charset="0"/>
            </a:endParaRPr>
          </a:p>
          <a:p>
            <a:endParaRPr dirty="0">
              <a:latin typeface="Debbie Hepplewhite Print Font" panose="03050602040000000000" pitchFamily="66" charset="0"/>
            </a:endParaRPr>
          </a:p>
          <a:p>
            <a:r>
              <a:rPr lang="en" u="sng" dirty="0">
                <a:solidFill>
                  <a:schemeClr val="hlink"/>
                </a:solidFill>
                <a:latin typeface="Debbie Hepplewhite Print Font" panose="03050602040000000000" pitchFamily="66" charset="0"/>
                <a:hlinkClick r:id="rId4"/>
              </a:rPr>
              <a:t>https://www.safe4me.co.uk/portfolio/child-criminal-exploitation-county-lines/</a:t>
            </a:r>
            <a:endParaRPr dirty="0">
              <a:latin typeface="Debbie Hepplewhite Print Font" panose="03050602040000000000" pitchFamily="66" charset="0"/>
            </a:endParaRPr>
          </a:p>
          <a:p>
            <a:endParaRPr dirty="0">
              <a:latin typeface="Debbie Hepplewhite Print Font" panose="03050602040000000000" pitchFamily="66" charset="0"/>
            </a:endParaRPr>
          </a:p>
          <a:p>
            <a:r>
              <a:rPr lang="en" u="sng" dirty="0">
                <a:solidFill>
                  <a:schemeClr val="hlink"/>
                </a:solidFill>
                <a:latin typeface="Debbie Hepplewhite Print Font" panose="03050602040000000000" pitchFamily="66" charset="0"/>
                <a:hlinkClick r:id="rId5"/>
              </a:rPr>
              <a:t>https://www.suffolk.ac.uk/assets/images/about-us/Student-Support/County-Lines-Leaflet-Parents.pdf</a:t>
            </a:r>
            <a:endParaRPr dirty="0">
              <a:latin typeface="Debbie Hepplewhite Print Font" panose="03050602040000000000" pitchFamily="66" charset="0"/>
            </a:endParaRPr>
          </a:p>
          <a:p>
            <a:endParaRPr dirty="0"/>
          </a:p>
          <a:p>
            <a:endParaRPr dirty="0"/>
          </a:p>
        </p:txBody>
      </p:sp>
    </p:spTree>
    <p:extLst>
      <p:ext uri="{BB962C8B-B14F-4D97-AF65-F5344CB8AC3E}">
        <p14:creationId xmlns:p14="http://schemas.microsoft.com/office/powerpoint/2010/main" val="105810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646" y="185851"/>
            <a:ext cx="6896534" cy="1080938"/>
          </a:xfrm>
        </p:spPr>
        <p:txBody>
          <a:bodyPr/>
          <a:lstStyle/>
          <a:p>
            <a:pPr algn="ctr"/>
            <a:r>
              <a:rPr lang="en-US" b="1" u="sng" dirty="0"/>
              <a:t>Religious Education</a:t>
            </a:r>
          </a:p>
        </p:txBody>
      </p:sp>
      <p:sp>
        <p:nvSpPr>
          <p:cNvPr id="3" name="Content Placeholder 2"/>
          <p:cNvSpPr>
            <a:spLocks noGrp="1"/>
          </p:cNvSpPr>
          <p:nvPr>
            <p:ph idx="1"/>
          </p:nvPr>
        </p:nvSpPr>
        <p:spPr>
          <a:xfrm>
            <a:off x="132735" y="1266788"/>
            <a:ext cx="8731045" cy="5265174"/>
          </a:xfrm>
        </p:spPr>
        <p:txBody>
          <a:bodyPr>
            <a:normAutofit/>
          </a:bodyPr>
          <a:lstStyle/>
          <a:p>
            <a:pPr marL="0" indent="0">
              <a:buNone/>
            </a:pPr>
            <a:r>
              <a:rPr lang="en-US" dirty="0">
                <a:latin typeface="Debbie Hepplewhite Print Font" panose="03050602040000000000" pitchFamily="66" charset="0"/>
              </a:rPr>
              <a:t>As a catholic school we work hard to promote a catholic ethos with the children. The following shows some ways in which we do this;</a:t>
            </a:r>
          </a:p>
          <a:p>
            <a:r>
              <a:rPr lang="en-US" dirty="0">
                <a:latin typeface="Debbie Hepplewhite Print Font" panose="03050602040000000000" pitchFamily="66" charset="0"/>
              </a:rPr>
              <a:t>We say prayers first thing in the morning, before lunch and before they go home. These prayers will be the same prayers your child has said since Reception. </a:t>
            </a:r>
          </a:p>
          <a:p>
            <a:r>
              <a:rPr lang="en-US" dirty="0">
                <a:latin typeface="Debbie Hepplewhite Print Font" panose="03050602040000000000" pitchFamily="66" charset="0"/>
              </a:rPr>
              <a:t>The prayers we learn in Year 3 are; The act of sorrow, Novena prayers, </a:t>
            </a:r>
            <a:r>
              <a:rPr lang="en-US" dirty="0" err="1">
                <a:latin typeface="Debbie Hepplewhite Print Font" panose="03050602040000000000" pitchFamily="66" charset="0"/>
              </a:rPr>
              <a:t>Memorare</a:t>
            </a:r>
            <a:r>
              <a:rPr lang="en-US" dirty="0">
                <a:latin typeface="Debbie Hepplewhite Print Font" panose="03050602040000000000" pitchFamily="66" charset="0"/>
              </a:rPr>
              <a:t>  (May), Mysteries of the rosary and the prayer said before communion (Lord I am not worthy…).</a:t>
            </a:r>
          </a:p>
          <a:p>
            <a:r>
              <a:rPr lang="en-US" dirty="0">
                <a:latin typeface="Debbie Hepplewhite Print Font" panose="03050602040000000000" pitchFamily="66" charset="0"/>
              </a:rPr>
              <a:t>Children will also have the opportunity to write their own prayers, specifically, their own bidding prayers for Mass and a prayer for after communion as part of their First Holy Communion preparation.</a:t>
            </a:r>
          </a:p>
        </p:txBody>
      </p:sp>
      <p:pic>
        <p:nvPicPr>
          <p:cNvPr id="4" name="Picture 3">
            <a:extLst>
              <a:ext uri="{FF2B5EF4-FFF2-40B4-BE49-F238E27FC236}">
                <a16:creationId xmlns:a16="http://schemas.microsoft.com/office/drawing/2014/main" id="{E42A16CC-AD6F-4A3A-8499-634CF7ABB455}"/>
              </a:ext>
            </a:extLst>
          </p:cNvPr>
          <p:cNvPicPr>
            <a:picLocks noChangeAspect="1"/>
          </p:cNvPicPr>
          <p:nvPr/>
        </p:nvPicPr>
        <p:blipFill>
          <a:blip r:embed="rId2"/>
          <a:stretch>
            <a:fillRect/>
          </a:stretch>
        </p:blipFill>
        <p:spPr>
          <a:xfrm>
            <a:off x="4937755" y="5405362"/>
            <a:ext cx="1005387" cy="1266787"/>
          </a:xfrm>
          <a:prstGeom prst="rect">
            <a:avLst/>
          </a:prstGeom>
        </p:spPr>
      </p:pic>
    </p:spTree>
    <p:extLst>
      <p:ext uri="{BB962C8B-B14F-4D97-AF65-F5344CB8AC3E}">
        <p14:creationId xmlns:p14="http://schemas.microsoft.com/office/powerpoint/2010/main" val="211764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D5771-B06A-449D-AFDE-FAB2B60FEE75}"/>
              </a:ext>
            </a:extLst>
          </p:cNvPr>
          <p:cNvSpPr>
            <a:spLocks noGrp="1"/>
          </p:cNvSpPr>
          <p:nvPr>
            <p:ph idx="1"/>
          </p:nvPr>
        </p:nvSpPr>
        <p:spPr>
          <a:xfrm>
            <a:off x="187568" y="1021107"/>
            <a:ext cx="7338648" cy="4943595"/>
          </a:xfrm>
        </p:spPr>
        <p:txBody>
          <a:bodyPr>
            <a:normAutofit/>
          </a:bodyPr>
          <a:lstStyle/>
          <a:p>
            <a:r>
              <a:rPr lang="en-US" dirty="0">
                <a:latin typeface="Debbie Hepplewhite Print Font" panose="03050602040000000000" pitchFamily="66" charset="0"/>
              </a:rPr>
              <a:t>Collective worship takes place in class on Wednesdays.</a:t>
            </a:r>
          </a:p>
          <a:p>
            <a:r>
              <a:rPr lang="en-US" dirty="0">
                <a:latin typeface="Debbie Hepplewhite Print Font" panose="03050602040000000000" pitchFamily="66" charset="0"/>
              </a:rPr>
              <a:t>The children attend Mass or a prayer service every three weeks. </a:t>
            </a:r>
          </a:p>
          <a:p>
            <a:r>
              <a:rPr lang="en-US" dirty="0">
                <a:latin typeface="Debbie Hepplewhite Print Font" panose="03050602040000000000" pitchFamily="66" charset="0"/>
              </a:rPr>
              <a:t>If it is your child's class Mass we will let you know as you would be more than welcome to attend. (You can also find this information on the newsletter). </a:t>
            </a:r>
          </a:p>
          <a:p>
            <a:r>
              <a:rPr lang="en-US" dirty="0">
                <a:latin typeface="Debbie Hepplewhite Print Font" panose="03050602040000000000" pitchFamily="66" charset="0"/>
              </a:rPr>
              <a:t>Each half term the board at the back of church changes, we will let you know, on the curriculum letter, when it is Year 3’s turn so you can come and have a look!</a:t>
            </a:r>
          </a:p>
          <a:p>
            <a:r>
              <a:rPr lang="en-US" dirty="0">
                <a:latin typeface="Debbie Hepplewhite Print Font" panose="03050602040000000000" pitchFamily="66" charset="0"/>
              </a:rPr>
              <a:t>Two children, from each year 3 class, are chosen once a term to be St Joseph’s Workers (prayer leaders).</a:t>
            </a:r>
          </a:p>
          <a:p>
            <a:endParaRPr lang="en-GB" dirty="0"/>
          </a:p>
        </p:txBody>
      </p:sp>
    </p:spTree>
    <p:extLst>
      <p:ext uri="{BB962C8B-B14F-4D97-AF65-F5344CB8AC3E}">
        <p14:creationId xmlns:p14="http://schemas.microsoft.com/office/powerpoint/2010/main" val="217952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97413"/>
            <a:ext cx="6347713" cy="1320800"/>
          </a:xfrm>
        </p:spPr>
        <p:txBody>
          <a:bodyPr/>
          <a:lstStyle/>
          <a:p>
            <a:pPr algn="ctr"/>
            <a:r>
              <a:rPr lang="en-US" b="1" u="sng" dirty="0">
                <a:latin typeface="Debbie Hepplewhite Print Font" panose="03050602040000000000" pitchFamily="66" charset="0"/>
              </a:rPr>
              <a:t>First Holy Communion</a:t>
            </a:r>
          </a:p>
        </p:txBody>
      </p:sp>
      <p:sp>
        <p:nvSpPr>
          <p:cNvPr id="3" name="Content Placeholder 2"/>
          <p:cNvSpPr>
            <a:spLocks noGrp="1"/>
          </p:cNvSpPr>
          <p:nvPr>
            <p:ph idx="1"/>
          </p:nvPr>
        </p:nvSpPr>
        <p:spPr>
          <a:xfrm>
            <a:off x="280181" y="1618213"/>
            <a:ext cx="8035413" cy="4240908"/>
          </a:xfrm>
        </p:spPr>
        <p:txBody>
          <a:bodyPr>
            <a:normAutofit/>
          </a:bodyPr>
          <a:lstStyle/>
          <a:p>
            <a:pPr marL="0" indent="0">
              <a:buNone/>
            </a:pPr>
            <a:r>
              <a:rPr lang="en-US" dirty="0">
                <a:latin typeface="Debbie Hepplewhite Print Font" panose="03050602040000000000" pitchFamily="66" charset="0"/>
              </a:rPr>
              <a:t>In Year 3, there will be the opportunity for Catholic children to receive the sacraments of </a:t>
            </a:r>
            <a:r>
              <a:rPr lang="en-US" b="1" dirty="0">
                <a:latin typeface="Debbie Hepplewhite Print Font" panose="03050602040000000000" pitchFamily="66" charset="0"/>
              </a:rPr>
              <a:t>Reconciliation</a:t>
            </a:r>
            <a:r>
              <a:rPr lang="en-US" dirty="0">
                <a:latin typeface="Debbie Hepplewhite Print Font" panose="03050602040000000000" pitchFamily="66" charset="0"/>
              </a:rPr>
              <a:t> and </a:t>
            </a:r>
            <a:r>
              <a:rPr lang="en-US" b="1" dirty="0">
                <a:latin typeface="Debbie Hepplewhite Print Font" panose="03050602040000000000" pitchFamily="66" charset="0"/>
              </a:rPr>
              <a:t>First Holy Communion</a:t>
            </a:r>
            <a:r>
              <a:rPr lang="en-US" dirty="0">
                <a:latin typeface="Debbie Hepplewhite Print Font" panose="03050602040000000000" pitchFamily="66" charset="0"/>
              </a:rPr>
              <a:t>. </a:t>
            </a:r>
          </a:p>
          <a:p>
            <a:pPr marL="0" indent="0">
              <a:buNone/>
            </a:pPr>
            <a:endParaRPr lang="en-US" dirty="0">
              <a:latin typeface="Debbie Hepplewhite Print Font" panose="03050602040000000000" pitchFamily="66" charset="0"/>
            </a:endParaRPr>
          </a:p>
          <a:p>
            <a:pPr marL="0" indent="0">
              <a:buNone/>
            </a:pPr>
            <a:r>
              <a:rPr lang="en-US" dirty="0">
                <a:latin typeface="Debbie Hepplewhite Print Font" panose="03050602040000000000" pitchFamily="66" charset="0"/>
              </a:rPr>
              <a:t>The preparation for this forms a large part of the Year Three RE curriculum therefore all children in the class will learn about these important sacraments.</a:t>
            </a:r>
          </a:p>
          <a:p>
            <a:pPr marL="0" indent="0">
              <a:buNone/>
            </a:pPr>
            <a:endParaRPr lang="en-US" dirty="0">
              <a:latin typeface="Debbie Hepplewhite Print Font" panose="03050602040000000000" pitchFamily="66" charset="0"/>
            </a:endParaRPr>
          </a:p>
          <a:p>
            <a:pPr marL="0" indent="0">
              <a:buNone/>
            </a:pPr>
            <a:r>
              <a:rPr lang="en-US" dirty="0">
                <a:latin typeface="Debbie Hepplewhite Print Font" panose="03050602040000000000" pitchFamily="66" charset="0"/>
              </a:rPr>
              <a:t>We will hold parent/pupil workshops and there will school/parish Masses for you and your child to attend throughout the year.</a:t>
            </a:r>
          </a:p>
          <a:p>
            <a:pPr marL="0" indent="0">
              <a:buNone/>
            </a:pPr>
            <a:endParaRPr lang="en-US" dirty="0">
              <a:latin typeface="Debbie Hepplewhite Print Font" panose="03050602040000000000" pitchFamily="66" charset="0"/>
            </a:endParaRPr>
          </a:p>
        </p:txBody>
      </p:sp>
    </p:spTree>
    <p:extLst>
      <p:ext uri="{BB962C8B-B14F-4D97-AF65-F5344CB8AC3E}">
        <p14:creationId xmlns:p14="http://schemas.microsoft.com/office/powerpoint/2010/main" val="8454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4" name="Cloud 3"/>
          <p:cNvSpPr/>
          <p:nvPr/>
        </p:nvSpPr>
        <p:spPr>
          <a:xfrm>
            <a:off x="6218423" y="483850"/>
            <a:ext cx="2784899" cy="1410173"/>
          </a:xfrm>
          <a:prstGeom prst="cloud">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txBox="1">
            <a:spLocks noGrp="1"/>
          </p:cNvSpPr>
          <p:nvPr>
            <p:ph type="title"/>
          </p:nvPr>
        </p:nvSpPr>
        <p:spPr/>
        <p:txBody>
          <a:bodyPr/>
          <a:lstStyle/>
          <a:p>
            <a:pPr lvl="0"/>
            <a:r>
              <a:rPr lang="en-GB" b="1" u="sng" dirty="0">
                <a:latin typeface="Debbie Hepplewhite Print Font" panose="03050602040000000000" pitchFamily="66" charset="0"/>
              </a:rPr>
              <a:t>Homework</a:t>
            </a:r>
          </a:p>
        </p:txBody>
      </p:sp>
      <p:sp>
        <p:nvSpPr>
          <p:cNvPr id="3" name="Content Placeholder 2"/>
          <p:cNvSpPr txBox="1">
            <a:spLocks noGrp="1"/>
          </p:cNvSpPr>
          <p:nvPr>
            <p:ph idx="1"/>
          </p:nvPr>
        </p:nvSpPr>
        <p:spPr>
          <a:xfrm>
            <a:off x="103474" y="1631629"/>
            <a:ext cx="8583324" cy="4507097"/>
          </a:xfrm>
        </p:spPr>
        <p:txBody>
          <a:bodyPr>
            <a:noAutofit/>
          </a:bodyPr>
          <a:lstStyle/>
          <a:p>
            <a:pPr marL="0" lvl="0" indent="0">
              <a:lnSpc>
                <a:spcPct val="90000"/>
              </a:lnSpc>
              <a:buNone/>
            </a:pPr>
            <a:endParaRPr lang="en-GB" sz="1800" b="0" dirty="0">
              <a:latin typeface="Comic Sans MS" pitchFamily="66"/>
            </a:endParaRPr>
          </a:p>
          <a:p>
            <a:pPr lvl="0">
              <a:lnSpc>
                <a:spcPct val="90000"/>
              </a:lnSpc>
            </a:pPr>
            <a:r>
              <a:rPr lang="en-GB" sz="1600" b="0" dirty="0">
                <a:latin typeface="Debbie Hepplewhite Print Font" panose="03050602040000000000" pitchFamily="66" charset="0"/>
              </a:rPr>
              <a:t>A homework grid will be sent home for the half term, </a:t>
            </a:r>
            <a:r>
              <a:rPr lang="en-GB" b="1" dirty="0">
                <a:latin typeface="Debbie Hepplewhite Print Font" panose="03050602040000000000" pitchFamily="66" charset="0"/>
              </a:rPr>
              <a:t>one</a:t>
            </a:r>
            <a:r>
              <a:rPr lang="en-GB" sz="1600" b="0" dirty="0">
                <a:latin typeface="Debbie Hepplewhite Print Font" panose="03050602040000000000" pitchFamily="66" charset="0"/>
              </a:rPr>
              <a:t> </a:t>
            </a:r>
            <a:r>
              <a:rPr lang="en-GB" sz="1600" dirty="0">
                <a:latin typeface="Debbie Hepplewhite Print Font" panose="03050602040000000000" pitchFamily="66" charset="0"/>
              </a:rPr>
              <a:t>task</a:t>
            </a:r>
            <a:r>
              <a:rPr lang="en-GB" sz="1600" b="0" dirty="0">
                <a:latin typeface="Debbie Hepplewhite Print Font" panose="03050602040000000000" pitchFamily="66" charset="0"/>
              </a:rPr>
              <a:t> must be completed per week.</a:t>
            </a:r>
          </a:p>
          <a:p>
            <a:pPr lvl="0">
              <a:lnSpc>
                <a:spcPct val="90000"/>
              </a:lnSpc>
            </a:pPr>
            <a:r>
              <a:rPr lang="en-GB" sz="1600" dirty="0">
                <a:latin typeface="Debbie Hepplewhite Print Font" panose="03050602040000000000" pitchFamily="66" charset="0"/>
              </a:rPr>
              <a:t>A 10 minute maths weekly workout activity should be completed each week.</a:t>
            </a:r>
            <a:endParaRPr lang="en-GB" sz="1600" b="0" dirty="0">
              <a:latin typeface="Debbie Hepplewhite Print Font" panose="03050602040000000000" pitchFamily="66" charset="0"/>
            </a:endParaRPr>
          </a:p>
          <a:p>
            <a:pPr lvl="0">
              <a:lnSpc>
                <a:spcPct val="90000"/>
              </a:lnSpc>
            </a:pPr>
            <a:r>
              <a:rPr lang="en-GB" sz="1600" b="0" dirty="0">
                <a:latin typeface="Debbie Hepplewhite Print Font" panose="03050602040000000000" pitchFamily="66" charset="0"/>
              </a:rPr>
              <a:t>Homework to be in by </a:t>
            </a:r>
            <a:r>
              <a:rPr lang="en-GB" sz="1600" dirty="0">
                <a:latin typeface="Debbie Hepplewhite Print Font" panose="03050602040000000000" pitchFamily="66" charset="0"/>
              </a:rPr>
              <a:t>Thursday</a:t>
            </a:r>
            <a:r>
              <a:rPr lang="en-GB" sz="1600" b="0" dirty="0">
                <a:latin typeface="Debbie Hepplewhite Print Font" panose="03050602040000000000" pitchFamily="66" charset="0"/>
              </a:rPr>
              <a:t> and will be marked and returned Friday</a:t>
            </a:r>
          </a:p>
          <a:p>
            <a:pPr lvl="0"/>
            <a:r>
              <a:rPr lang="en-GB" sz="1600" dirty="0">
                <a:latin typeface="Debbie Hepplewhite Print Font" panose="03050602040000000000" pitchFamily="66" charset="0"/>
              </a:rPr>
              <a:t>C</a:t>
            </a:r>
            <a:r>
              <a:rPr lang="en-GB" sz="1600" b="0" dirty="0">
                <a:latin typeface="Debbie Hepplewhite Print Font" panose="03050602040000000000" pitchFamily="66" charset="0"/>
              </a:rPr>
              <a:t>hildren will also have a spelling list sent home </a:t>
            </a:r>
            <a:r>
              <a:rPr lang="en-GB" sz="1600" dirty="0">
                <a:latin typeface="Debbie Hepplewhite Print Font" panose="03050602040000000000" pitchFamily="66" charset="0"/>
              </a:rPr>
              <a:t>half termly just like they did in Year 2</a:t>
            </a:r>
            <a:r>
              <a:rPr lang="en-GB" sz="1600" b="0" dirty="0">
                <a:latin typeface="Debbie Hepplewhite Print Font" panose="03050602040000000000" pitchFamily="66" charset="0"/>
              </a:rPr>
              <a:t>, they will be tested once a week. </a:t>
            </a:r>
          </a:p>
          <a:p>
            <a:pPr lvl="0"/>
            <a:r>
              <a:rPr lang="en-GB" sz="1600" dirty="0">
                <a:latin typeface="Debbie Hepplewhite Print Font" panose="03050602040000000000" pitchFamily="66" charset="0"/>
              </a:rPr>
              <a:t>6 games on Spelling Shed (Ed Shed) should be completed per week to support the learning of the weekly spellings.</a:t>
            </a:r>
            <a:endParaRPr lang="en-GB" sz="1600" b="0" dirty="0">
              <a:latin typeface="Debbie Hepplewhite Print Font" panose="03050602040000000000" pitchFamily="66" charset="0"/>
            </a:endParaRPr>
          </a:p>
          <a:p>
            <a:pPr lvl="0">
              <a:lnSpc>
                <a:spcPct val="90000"/>
              </a:lnSpc>
            </a:pPr>
            <a:r>
              <a:rPr lang="en-GB" sz="1600" dirty="0">
                <a:latin typeface="Debbie Hepplewhite Print Font" panose="03050602040000000000" pitchFamily="66" charset="0"/>
              </a:rPr>
              <a:t>Ti</a:t>
            </a:r>
            <a:r>
              <a:rPr lang="en-GB" sz="1600" b="0" dirty="0">
                <a:latin typeface="Debbie Hepplewhite Print Font" panose="03050602040000000000" pitchFamily="66" charset="0"/>
              </a:rPr>
              <a:t>mes tables - the children will be tested </a:t>
            </a:r>
            <a:r>
              <a:rPr lang="en-GB" sz="1600" dirty="0">
                <a:latin typeface="Debbie Hepplewhite Print Font" panose="03050602040000000000" pitchFamily="66" charset="0"/>
              </a:rPr>
              <a:t>every Friday</a:t>
            </a:r>
            <a:r>
              <a:rPr lang="en-GB" sz="1600" b="0" dirty="0">
                <a:latin typeface="Debbie Hepplewhite Print Font" panose="03050602040000000000" pitchFamily="66" charset="0"/>
              </a:rPr>
              <a:t>. </a:t>
            </a:r>
          </a:p>
          <a:p>
            <a:pPr>
              <a:lnSpc>
                <a:spcPct val="90000"/>
              </a:lnSpc>
            </a:pPr>
            <a:r>
              <a:rPr lang="en-GB" sz="1600" dirty="0">
                <a:latin typeface="Debbie Hepplewhite Print Font" panose="03050602040000000000" pitchFamily="66" charset="0"/>
              </a:rPr>
              <a:t>Times Table </a:t>
            </a:r>
            <a:r>
              <a:rPr lang="en-GB" sz="1600" dirty="0" err="1">
                <a:latin typeface="Debbie Hepplewhite Print Font" panose="03050602040000000000" pitchFamily="66" charset="0"/>
              </a:rPr>
              <a:t>Rockstarz</a:t>
            </a:r>
            <a:r>
              <a:rPr lang="en-GB" sz="1600" dirty="0">
                <a:latin typeface="Debbie Hepplewhite Print Font" panose="03050602040000000000" pitchFamily="66" charset="0"/>
              </a:rPr>
              <a:t> should be used for 15 minutes per week to help your children practice their tables at home. </a:t>
            </a:r>
          </a:p>
          <a:p>
            <a:pPr>
              <a:lnSpc>
                <a:spcPct val="90000"/>
              </a:lnSpc>
            </a:pPr>
            <a:r>
              <a:rPr lang="en-GB" sz="1600" dirty="0">
                <a:latin typeface="Debbie Hepplewhite Print Font" panose="03050602040000000000" pitchFamily="66" charset="0"/>
              </a:rPr>
              <a:t>If your child does not complete their homework by Friday they will be expected to do it during break times. </a:t>
            </a:r>
          </a:p>
          <a:p>
            <a:pPr lvl="0">
              <a:lnSpc>
                <a:spcPct val="90000"/>
              </a:lnSpc>
            </a:pPr>
            <a:endParaRPr lang="en-GB" sz="1600" b="0" dirty="0">
              <a:latin typeface="Debbie Hepplewhite Print Font" panose="03050602040000000000" pitchFamily="66" charset="0"/>
            </a:endParaRPr>
          </a:p>
        </p:txBody>
      </p:sp>
      <p:sp>
        <p:nvSpPr>
          <p:cNvPr id="5" name="TextBox 4"/>
          <p:cNvSpPr txBox="1"/>
          <p:nvPr/>
        </p:nvSpPr>
        <p:spPr>
          <a:xfrm>
            <a:off x="6534945" y="719274"/>
            <a:ext cx="2151853" cy="1354217"/>
          </a:xfrm>
          <a:prstGeom prst="rect">
            <a:avLst/>
          </a:prstGeom>
          <a:noFill/>
        </p:spPr>
        <p:txBody>
          <a:bodyPr wrap="square" rtlCol="0">
            <a:spAutoFit/>
          </a:bodyPr>
          <a:lstStyle/>
          <a:p>
            <a:pPr algn="ctr"/>
            <a:r>
              <a:rPr lang="en-US" sz="1600" dirty="0">
                <a:solidFill>
                  <a:srgbClr val="0070C0"/>
                </a:solidFill>
              </a:rPr>
              <a:t>Home learning policy</a:t>
            </a:r>
          </a:p>
          <a:p>
            <a:pPr algn="ctr"/>
            <a:r>
              <a:rPr lang="en-US" sz="1400" dirty="0">
                <a:solidFill>
                  <a:srgbClr val="0070C0"/>
                </a:solidFill>
                <a:hlinkClick r:id="rId2"/>
              </a:rPr>
              <a:t>https://www.stjosephsworcester.co.uk/parents/policies</a:t>
            </a:r>
            <a:r>
              <a:rPr lang="en-US" sz="1400" dirty="0">
                <a:solidFill>
                  <a:srgbClr val="0070C0"/>
                </a:solidFill>
              </a:rPr>
              <a:t>  </a:t>
            </a:r>
          </a:p>
          <a:p>
            <a:pPr algn="ctr"/>
            <a:endParaRPr lang="en-US" sz="2400" dirty="0">
              <a:solidFill>
                <a:schemeClr val="bg1"/>
              </a:solidFill>
            </a:endParaRPr>
          </a:p>
        </p:txBody>
      </p:sp>
      <p:pic>
        <p:nvPicPr>
          <p:cNvPr id="1026" name="Picture 2" descr="KS2 Maths 10-Minute Weekly Workouts - Year 3 | CGP Books">
            <a:extLst>
              <a:ext uri="{FF2B5EF4-FFF2-40B4-BE49-F238E27FC236}">
                <a16:creationId xmlns:a16="http://schemas.microsoft.com/office/drawing/2014/main" id="{F39B807A-CBEA-43B5-BDA5-E486145D2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568" y="78985"/>
            <a:ext cx="1451132" cy="18514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Reading expectations</a:t>
            </a:r>
          </a:p>
        </p:txBody>
      </p:sp>
      <p:sp>
        <p:nvSpPr>
          <p:cNvPr id="3" name="Content Placeholder 2"/>
          <p:cNvSpPr>
            <a:spLocks noGrp="1"/>
          </p:cNvSpPr>
          <p:nvPr>
            <p:ph idx="1"/>
          </p:nvPr>
        </p:nvSpPr>
        <p:spPr>
          <a:xfrm>
            <a:off x="280220" y="1693151"/>
            <a:ext cx="8539316" cy="4167166"/>
          </a:xfrm>
        </p:spPr>
        <p:txBody>
          <a:bodyPr>
            <a:normAutofit/>
          </a:bodyPr>
          <a:lstStyle/>
          <a:p>
            <a:pPr marL="0" indent="0">
              <a:buNone/>
            </a:pPr>
            <a:r>
              <a:rPr lang="en-US" dirty="0">
                <a:latin typeface="Debbie Hepplewhite Print Font" panose="03050602040000000000" pitchFamily="66" charset="0"/>
              </a:rPr>
              <a:t>In Year 3 we expect children to read three times a week to an adult. When your child has read to you please write a comment in their reading record book.</a:t>
            </a:r>
          </a:p>
          <a:p>
            <a:pPr marL="0" indent="0">
              <a:buNone/>
            </a:pPr>
            <a:r>
              <a:rPr lang="en-US" dirty="0">
                <a:latin typeface="Debbie Hepplewhite Print Font" panose="03050602040000000000" pitchFamily="66" charset="0"/>
              </a:rPr>
              <a:t>They will be continuing with Accelerated Reader.</a:t>
            </a:r>
          </a:p>
          <a:p>
            <a:pPr marL="0" indent="0">
              <a:buNone/>
            </a:pPr>
            <a:r>
              <a:rPr lang="en-US" dirty="0">
                <a:latin typeface="Debbie Hepplewhite Print Font" panose="03050602040000000000" pitchFamily="66" charset="0"/>
              </a:rPr>
              <a:t> </a:t>
            </a:r>
          </a:p>
          <a:p>
            <a:pPr marL="0" indent="0">
              <a:buNone/>
            </a:pPr>
            <a:r>
              <a:rPr lang="en-US" dirty="0">
                <a:latin typeface="Debbie Hepplewhite Print Font" panose="03050602040000000000" pitchFamily="66" charset="0"/>
              </a:rPr>
              <a:t>Ideally children will read every night. </a:t>
            </a:r>
          </a:p>
          <a:p>
            <a:pPr marL="0" indent="0" algn="ctr">
              <a:buNone/>
            </a:pPr>
            <a:endParaRPr lang="en-US" sz="2000" dirty="0"/>
          </a:p>
          <a:p>
            <a:endParaRPr lang="en-US" dirty="0"/>
          </a:p>
        </p:txBody>
      </p:sp>
    </p:spTree>
    <p:extLst>
      <p:ext uri="{BB962C8B-B14F-4D97-AF65-F5344CB8AC3E}">
        <p14:creationId xmlns:p14="http://schemas.microsoft.com/office/powerpoint/2010/main" val="934769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a:xfrm>
            <a:off x="221673" y="411613"/>
            <a:ext cx="6775939" cy="1320800"/>
          </a:xfrm>
        </p:spPr>
        <p:txBody>
          <a:bodyPr/>
          <a:lstStyle/>
          <a:p>
            <a:pPr lvl="0"/>
            <a:r>
              <a:rPr lang="en-GB" b="1" u="sng" dirty="0">
                <a:latin typeface="Debbie Hepplewhite Print Font" panose="03050602040000000000" pitchFamily="66" charset="0"/>
              </a:rPr>
              <a:t>Rewards and sanctions</a:t>
            </a:r>
          </a:p>
        </p:txBody>
      </p:sp>
      <p:sp>
        <p:nvSpPr>
          <p:cNvPr id="3" name="Content Placeholder 2"/>
          <p:cNvSpPr txBox="1">
            <a:spLocks noGrp="1"/>
          </p:cNvSpPr>
          <p:nvPr>
            <p:ph idx="1"/>
          </p:nvPr>
        </p:nvSpPr>
        <p:spPr>
          <a:xfrm>
            <a:off x="180109" y="1729287"/>
            <a:ext cx="8783782" cy="4717100"/>
          </a:xfrm>
        </p:spPr>
        <p:txBody>
          <a:bodyPr>
            <a:normAutofit fontScale="92500" lnSpcReduction="20000"/>
          </a:bodyPr>
          <a:lstStyle/>
          <a:p>
            <a:pPr marL="0" lvl="0" indent="0">
              <a:buNone/>
            </a:pPr>
            <a:r>
              <a:rPr lang="en-GB" sz="1900" b="0" dirty="0">
                <a:latin typeface="Debbie Hepplewhite Print Font" panose="03050602040000000000" pitchFamily="66" charset="0"/>
              </a:rPr>
              <a:t>Positive behaviour is praised and </a:t>
            </a:r>
            <a:r>
              <a:rPr lang="en-GB" sz="1900" b="1" dirty="0">
                <a:latin typeface="Debbie Hepplewhite Print Font" panose="03050602040000000000" pitchFamily="66" charset="0"/>
              </a:rPr>
              <a:t>house points </a:t>
            </a:r>
            <a:r>
              <a:rPr lang="en-GB" sz="1900" b="0" dirty="0">
                <a:latin typeface="Debbie Hepplewhite Print Font" panose="03050602040000000000" pitchFamily="66" charset="0"/>
              </a:rPr>
              <a:t>are given. Golden Time continues to be used as a reward for good behaviour.</a:t>
            </a:r>
          </a:p>
          <a:p>
            <a:pPr marL="0" lvl="0" indent="0">
              <a:buNone/>
            </a:pPr>
            <a:endParaRPr lang="en-GB" sz="1900" b="0" dirty="0">
              <a:latin typeface="Debbie Hepplewhite Print Font" panose="03050602040000000000" pitchFamily="66" charset="0"/>
            </a:endParaRPr>
          </a:p>
          <a:p>
            <a:pPr marL="0" lvl="0" indent="0">
              <a:buNone/>
            </a:pPr>
            <a:r>
              <a:rPr lang="en-GB" sz="1900" b="0" dirty="0">
                <a:latin typeface="Debbie Hepplewhite Print Font" panose="03050602040000000000" pitchFamily="66" charset="0"/>
              </a:rPr>
              <a:t>In year 3 we continue to use a </a:t>
            </a:r>
            <a:r>
              <a:rPr lang="en-GB" sz="1900" b="1" dirty="0">
                <a:latin typeface="Debbie Hepplewhite Print Font" panose="03050602040000000000" pitchFamily="66" charset="0"/>
              </a:rPr>
              <a:t>zone board </a:t>
            </a:r>
            <a:r>
              <a:rPr lang="en-GB" sz="1900" b="0" dirty="0">
                <a:latin typeface="Debbie Hepplewhite Print Font" panose="03050602040000000000" pitchFamily="66" charset="0"/>
              </a:rPr>
              <a:t>as used in KS1.</a:t>
            </a:r>
          </a:p>
          <a:p>
            <a:pPr marL="0" lvl="0" indent="0">
              <a:buNone/>
            </a:pPr>
            <a:r>
              <a:rPr lang="en-GB" sz="1900" dirty="0">
                <a:latin typeface="Debbie Hepplewhite Print Font" panose="03050602040000000000" pitchFamily="66" charset="0"/>
              </a:rPr>
              <a:t>T</a:t>
            </a:r>
            <a:r>
              <a:rPr lang="en-GB" sz="1900" b="0" dirty="0">
                <a:latin typeface="Debbie Hepplewhite Print Font" panose="03050602040000000000" pitchFamily="66" charset="0"/>
              </a:rPr>
              <a:t>his works as follows…</a:t>
            </a:r>
          </a:p>
          <a:p>
            <a:pPr marL="0" lvl="0" indent="0">
              <a:buNone/>
            </a:pPr>
            <a:r>
              <a:rPr lang="en-GB" sz="1900" dirty="0">
                <a:latin typeface="Debbie Hepplewhite Print Font" panose="03050602040000000000" pitchFamily="66" charset="0"/>
              </a:rPr>
              <a:t>All children start the day on green, they are moved up for showing good behaviour. The children are awarded stickers or small prizes for reaching gold. </a:t>
            </a:r>
          </a:p>
          <a:p>
            <a:pPr marL="0" lvl="0" indent="0">
              <a:buNone/>
            </a:pPr>
            <a:r>
              <a:rPr lang="en-GB" sz="1900" dirty="0">
                <a:latin typeface="Debbie Hepplewhite Print Font" panose="03050602040000000000" pitchFamily="66" charset="0"/>
              </a:rPr>
              <a:t>If children display bad behaviour they move down to orange then red. If they reach red they will loose 5 minutes of Golden Time. If the bad behaviour continues, they will be sent out to work elsewhere for the remainder of that lesson.</a:t>
            </a:r>
          </a:p>
          <a:p>
            <a:pPr marL="0" lvl="0" indent="0">
              <a:buNone/>
            </a:pPr>
            <a:endParaRPr lang="en-GB" sz="1900" dirty="0">
              <a:latin typeface="Debbie Hepplewhite Print Font" panose="03050602040000000000" pitchFamily="66" charset="0"/>
            </a:endParaRPr>
          </a:p>
          <a:p>
            <a:pPr marL="0" lvl="0" indent="0">
              <a:buNone/>
            </a:pPr>
            <a:r>
              <a:rPr lang="en-GB" sz="1900" dirty="0">
                <a:latin typeface="Debbie Hepplewhite Print Font" panose="03050602040000000000" pitchFamily="66" charset="0"/>
              </a:rPr>
              <a:t>The </a:t>
            </a:r>
            <a:r>
              <a:rPr lang="en-GB" sz="1900" b="1" dirty="0">
                <a:latin typeface="Debbie Hepplewhite Print Font" panose="03050602040000000000" pitchFamily="66" charset="0"/>
              </a:rPr>
              <a:t>zone board </a:t>
            </a:r>
            <a:r>
              <a:rPr lang="en-GB" sz="1900" dirty="0">
                <a:latin typeface="Debbie Hepplewhite Print Font" panose="03050602040000000000" pitchFamily="66" charset="0"/>
              </a:rPr>
              <a:t>will eventually be phased out in preparation for Year 4. </a:t>
            </a:r>
          </a:p>
          <a:p>
            <a:pPr lvl="0"/>
            <a:endParaRPr lang="en-GB" sz="2000" b="0" dirty="0">
              <a:latin typeface="Comic Sans MS" pitchFamily="66"/>
            </a:endParaRPr>
          </a:p>
          <a:p>
            <a:pPr lvl="0"/>
            <a:endParaRPr lang="en-GB" sz="2000" b="0" dirty="0">
              <a:latin typeface="Comic Sans MS" pitchFamily="66"/>
            </a:endParaRPr>
          </a:p>
          <a:p>
            <a:pPr lvl="0"/>
            <a:endParaRPr lang="en-GB" b="0" dirty="0">
              <a:latin typeface="Comic Sans MS" pitchFamily="66"/>
            </a:endParaRPr>
          </a:p>
          <a:p>
            <a:pPr lvl="0"/>
            <a:endParaRPr lang="en-GB" b="0" dirty="0">
              <a:latin typeface="Comic Sans MS" pitchFamily="66"/>
            </a:endParaRPr>
          </a:p>
        </p:txBody>
      </p:sp>
      <p:pic>
        <p:nvPicPr>
          <p:cNvPr id="4" name="Picture 3">
            <a:extLst>
              <a:ext uri="{FF2B5EF4-FFF2-40B4-BE49-F238E27FC236}">
                <a16:creationId xmlns:a16="http://schemas.microsoft.com/office/drawing/2014/main" id="{168A26A7-8F49-4F05-9AEA-6904D9CA0D9F}"/>
              </a:ext>
            </a:extLst>
          </p:cNvPr>
          <p:cNvPicPr>
            <a:picLocks noChangeAspect="1"/>
          </p:cNvPicPr>
          <p:nvPr/>
        </p:nvPicPr>
        <p:blipFill>
          <a:blip r:embed="rId2"/>
          <a:stretch>
            <a:fillRect/>
          </a:stretch>
        </p:blipFill>
        <p:spPr>
          <a:xfrm>
            <a:off x="7506883" y="124691"/>
            <a:ext cx="1273489" cy="16045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Debbie Hepplewhite Print Font" panose="03050602040000000000" pitchFamily="66" charset="0"/>
              </a:rPr>
              <a:t>KS2 Uniform</a:t>
            </a:r>
          </a:p>
        </p:txBody>
      </p:sp>
      <p:sp>
        <p:nvSpPr>
          <p:cNvPr id="3" name="Content Placeholder 2"/>
          <p:cNvSpPr>
            <a:spLocks noGrp="1"/>
          </p:cNvSpPr>
          <p:nvPr>
            <p:ph idx="1"/>
          </p:nvPr>
        </p:nvSpPr>
        <p:spPr>
          <a:xfrm>
            <a:off x="309414" y="1613202"/>
            <a:ext cx="7510753" cy="4651756"/>
          </a:xfrm>
        </p:spPr>
        <p:txBody>
          <a:bodyPr>
            <a:normAutofit/>
          </a:bodyPr>
          <a:lstStyle/>
          <a:p>
            <a:r>
              <a:rPr lang="en-US" dirty="0">
                <a:latin typeface="Debbie Hepplewhite Print Font" panose="03050602040000000000" pitchFamily="66" charset="0"/>
              </a:rPr>
              <a:t>White shirt/blouse and school tie or White polo shirt with or without school logo</a:t>
            </a:r>
          </a:p>
          <a:p>
            <a:r>
              <a:rPr lang="en-US" dirty="0">
                <a:latin typeface="Debbie Hepplewhite Print Font" panose="03050602040000000000" pitchFamily="66" charset="0"/>
              </a:rPr>
              <a:t>School sweatshirt/cardigan with logo </a:t>
            </a:r>
          </a:p>
          <a:p>
            <a:r>
              <a:rPr lang="en-US" dirty="0">
                <a:latin typeface="Debbie Hepplewhite Print Font" panose="03050602040000000000" pitchFamily="66" charset="0"/>
              </a:rPr>
              <a:t>Grey trousers </a:t>
            </a:r>
          </a:p>
          <a:p>
            <a:r>
              <a:rPr lang="en-US" dirty="0">
                <a:latin typeface="Debbie Hepplewhite Print Font" panose="03050602040000000000" pitchFamily="66" charset="0"/>
              </a:rPr>
              <a:t>Grey skirt/pinafore  </a:t>
            </a:r>
          </a:p>
          <a:p>
            <a:r>
              <a:rPr lang="en-US" dirty="0">
                <a:latin typeface="Debbie Hepplewhite Print Font" panose="03050602040000000000" pitchFamily="66" charset="0"/>
              </a:rPr>
              <a:t>White or grey socks or grey tights </a:t>
            </a:r>
          </a:p>
          <a:p>
            <a:r>
              <a:rPr lang="en-US" dirty="0">
                <a:latin typeface="Debbie Hepplewhite Print Font" panose="03050602040000000000" pitchFamily="66" charset="0"/>
              </a:rPr>
              <a:t>Black smart low shoes</a:t>
            </a:r>
          </a:p>
          <a:p>
            <a:r>
              <a:rPr lang="en-US" dirty="0">
                <a:latin typeface="Debbie Hepplewhite Print Font" panose="03050602040000000000" pitchFamily="66" charset="0"/>
              </a:rPr>
              <a:t>In the Spring/ Summer term children may wear a green check dress or grey shorts. </a:t>
            </a:r>
          </a:p>
        </p:txBody>
      </p:sp>
    </p:spTree>
    <p:extLst>
      <p:ext uri="{BB962C8B-B14F-4D97-AF65-F5344CB8AC3E}">
        <p14:creationId xmlns:p14="http://schemas.microsoft.com/office/powerpoint/2010/main" val="6769936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7325</TotalTime>
  <Words>2189</Words>
  <Application>Microsoft Office PowerPoint</Application>
  <PresentationFormat>On-screen Show (4:3)</PresentationFormat>
  <Paragraphs>200</Paragraphs>
  <Slides>22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Comic Sans MS</vt:lpstr>
      <vt:lpstr>Debbie Hepplewhite Print Font</vt:lpstr>
      <vt:lpstr>Trebuchet MS</vt:lpstr>
      <vt:lpstr>Wingdings 3</vt:lpstr>
      <vt:lpstr>Facet</vt:lpstr>
      <vt:lpstr>PowerPoint Presentation</vt:lpstr>
      <vt:lpstr>Staff in Lower Key stage 2  </vt:lpstr>
      <vt:lpstr>Religious Education</vt:lpstr>
      <vt:lpstr>PowerPoint Presentation</vt:lpstr>
      <vt:lpstr>First Holy Communion</vt:lpstr>
      <vt:lpstr>Homework</vt:lpstr>
      <vt:lpstr>Reading expectations</vt:lpstr>
      <vt:lpstr>Rewards and sanctions</vt:lpstr>
      <vt:lpstr>KS2 Uniform</vt:lpstr>
      <vt:lpstr>KS2 PE kit</vt:lpstr>
      <vt:lpstr>Swimming in Year 3</vt:lpstr>
      <vt:lpstr>Lunch and break times</vt:lpstr>
      <vt:lpstr>Assessment/Testing</vt:lpstr>
      <vt:lpstr>Website</vt:lpstr>
      <vt:lpstr>Tour of the classroom</vt:lpstr>
      <vt:lpstr> The importance of E-safety </vt:lpstr>
      <vt:lpstr>Online Safety at St Joseph’s </vt:lpstr>
      <vt:lpstr>Online Safety at St Joseph’s </vt:lpstr>
      <vt:lpstr>Online Safety at St Joseph’s </vt:lpstr>
      <vt:lpstr>What else can you do at home to keep your children safe?</vt:lpstr>
      <vt:lpstr>PowerPoint Presentation</vt:lpstr>
      <vt:lpstr>County Lines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 josephs</dc:creator>
  <cp:lastModifiedBy>Louise Nickless</cp:lastModifiedBy>
  <cp:revision>44</cp:revision>
  <dcterms:created xsi:type="dcterms:W3CDTF">2017-06-12T17:10:36Z</dcterms:created>
  <dcterms:modified xsi:type="dcterms:W3CDTF">2022-06-21T15:10:15Z</dcterms:modified>
</cp:coreProperties>
</file>