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60" r:id="rId7"/>
    <p:sldId id="258"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AC8B14-D04F-4138-82EA-7AF05D1E2679}" v="154" dt="2021-01-13T15:12:35.3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981"/>
  </p:normalViewPr>
  <p:slideViewPr>
    <p:cSldViewPr snapToGrid="0" snapToObjects="1">
      <p:cViewPr varScale="1">
        <p:scale>
          <a:sx n="93" d="100"/>
          <a:sy n="93" d="100"/>
        </p:scale>
        <p:origin x="78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i Hackley" userId="S::ahackley@st-josephs-pri.worcs.sch.uk::7d564dea-82f4-4204-90bf-785d02587d25" providerId="AD" clId="Web-{FAAC8B14-D04F-4138-82EA-7AF05D1E2679}"/>
    <pc:docChg chg="modSld">
      <pc:chgData name="Abi Hackley" userId="S::ahackley@st-josephs-pri.worcs.sch.uk::7d564dea-82f4-4204-90bf-785d02587d25" providerId="AD" clId="Web-{FAAC8B14-D04F-4138-82EA-7AF05D1E2679}" dt="2021-01-13T15:12:35.383" v="151" actId="1076"/>
      <pc:docMkLst>
        <pc:docMk/>
      </pc:docMkLst>
      <pc:sldChg chg="modSp">
        <pc:chgData name="Abi Hackley" userId="S::ahackley@st-josephs-pri.worcs.sch.uk::7d564dea-82f4-4204-90bf-785d02587d25" providerId="AD" clId="Web-{FAAC8B14-D04F-4138-82EA-7AF05D1E2679}" dt="2021-01-13T15:12:35.383" v="151" actId="1076"/>
        <pc:sldMkLst>
          <pc:docMk/>
          <pc:sldMk cId="1032405832" sldId="260"/>
        </pc:sldMkLst>
        <pc:spChg chg="mod">
          <ac:chgData name="Abi Hackley" userId="S::ahackley@st-josephs-pri.worcs.sch.uk::7d564dea-82f4-4204-90bf-785d02587d25" providerId="AD" clId="Web-{FAAC8B14-D04F-4138-82EA-7AF05D1E2679}" dt="2021-01-13T15:12:35.383" v="151" actId="1076"/>
          <ac:spMkLst>
            <pc:docMk/>
            <pc:sldMk cId="1032405832" sldId="260"/>
            <ac:spMk id="4" creationId="{4593EC2C-6119-B14C-87E0-B1CE956CE1B9}"/>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1/13/2021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1/13/2021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1/13/2021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mailto:yr6oakteacher@st-josephs-pri.worcs.sch.uk"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7B5EE-99B6-434D-AD2C-6DCF31CC6806}"/>
              </a:ext>
            </a:extLst>
          </p:cNvPr>
          <p:cNvSpPr>
            <a:spLocks noGrp="1"/>
          </p:cNvSpPr>
          <p:nvPr>
            <p:ph type="ctrTitle"/>
          </p:nvPr>
        </p:nvSpPr>
        <p:spPr>
          <a:xfrm>
            <a:off x="1515173" y="1365442"/>
            <a:ext cx="8825658" cy="2677648"/>
          </a:xfrm>
        </p:spPr>
        <p:txBody>
          <a:bodyPr/>
          <a:lstStyle/>
          <a:p>
            <a:pPr algn="ctr"/>
            <a:r>
              <a:rPr lang="en-US" dirty="0">
                <a:latin typeface="Debbie Hepplewhite Print Font" panose="03050602040000000000" pitchFamily="66" charset="77"/>
              </a:rPr>
              <a:t>Year 6 Remote Learning</a:t>
            </a:r>
          </a:p>
        </p:txBody>
      </p:sp>
      <p:sp>
        <p:nvSpPr>
          <p:cNvPr id="3" name="Subtitle 2">
            <a:extLst>
              <a:ext uri="{FF2B5EF4-FFF2-40B4-BE49-F238E27FC236}">
                <a16:creationId xmlns:a16="http://schemas.microsoft.com/office/drawing/2014/main" id="{63DC171B-7EFA-E64F-901A-E70842B3A7F7}"/>
              </a:ext>
            </a:extLst>
          </p:cNvPr>
          <p:cNvSpPr>
            <a:spLocks noGrp="1"/>
          </p:cNvSpPr>
          <p:nvPr>
            <p:ph type="subTitle" idx="1"/>
          </p:nvPr>
        </p:nvSpPr>
        <p:spPr>
          <a:xfrm>
            <a:off x="1154955" y="4777380"/>
            <a:ext cx="9984100" cy="861420"/>
          </a:xfrm>
        </p:spPr>
        <p:txBody>
          <a:bodyPr>
            <a:normAutofit lnSpcReduction="10000"/>
          </a:bodyPr>
          <a:lstStyle/>
          <a:p>
            <a:pPr>
              <a:lnSpc>
                <a:spcPct val="150000"/>
              </a:lnSpc>
            </a:pPr>
            <a:r>
              <a:rPr lang="en-US" cap="none" dirty="0">
                <a:latin typeface="Debbie Hepplewhite Print Font" panose="03050602040000000000" pitchFamily="66" charset="77"/>
              </a:rPr>
              <a:t>In this PowerPoint, you will find all you need to know to help support your child’s learning at home. </a:t>
            </a:r>
          </a:p>
        </p:txBody>
      </p:sp>
    </p:spTree>
    <p:extLst>
      <p:ext uri="{BB962C8B-B14F-4D97-AF65-F5344CB8AC3E}">
        <p14:creationId xmlns:p14="http://schemas.microsoft.com/office/powerpoint/2010/main" val="4119839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CE8103-046C-9649-9FCA-D8D7F1B39272}"/>
              </a:ext>
            </a:extLst>
          </p:cNvPr>
          <p:cNvSpPr>
            <a:spLocks noGrp="1"/>
          </p:cNvSpPr>
          <p:nvPr>
            <p:ph type="ctrTitle"/>
          </p:nvPr>
        </p:nvSpPr>
        <p:spPr>
          <a:xfrm>
            <a:off x="2032409" y="498764"/>
            <a:ext cx="8825658" cy="1134534"/>
          </a:xfrm>
        </p:spPr>
        <p:txBody>
          <a:bodyPr/>
          <a:lstStyle/>
          <a:p>
            <a:r>
              <a:rPr lang="en-US" dirty="0">
                <a:latin typeface="Debbie Hepplewhite Print Font" panose="03050602040000000000" pitchFamily="66" charset="77"/>
              </a:rPr>
              <a:t>Weekly Timetable</a:t>
            </a:r>
          </a:p>
        </p:txBody>
      </p:sp>
      <p:sp>
        <p:nvSpPr>
          <p:cNvPr id="5" name="Subtitle 4">
            <a:extLst>
              <a:ext uri="{FF2B5EF4-FFF2-40B4-BE49-F238E27FC236}">
                <a16:creationId xmlns:a16="http://schemas.microsoft.com/office/drawing/2014/main" id="{DD30D2FD-9F3A-5243-9CBB-745248A78FC3}"/>
              </a:ext>
            </a:extLst>
          </p:cNvPr>
          <p:cNvSpPr>
            <a:spLocks noGrp="1"/>
          </p:cNvSpPr>
          <p:nvPr>
            <p:ph type="subTitle" idx="1"/>
          </p:nvPr>
        </p:nvSpPr>
        <p:spPr>
          <a:xfrm>
            <a:off x="581891" y="1771844"/>
            <a:ext cx="11014364" cy="3653111"/>
          </a:xfrm>
        </p:spPr>
        <p:txBody>
          <a:bodyPr>
            <a:noAutofit/>
          </a:bodyPr>
          <a:lstStyle/>
          <a:p>
            <a:pPr>
              <a:lnSpc>
                <a:spcPct val="150000"/>
              </a:lnSpc>
            </a:pPr>
            <a:r>
              <a:rPr lang="en-US" sz="1600" cap="none" dirty="0">
                <a:latin typeface="Debbie Hepplewhite Print Font" panose="03050602040000000000" pitchFamily="66" charset="77"/>
              </a:rPr>
              <a:t> Below is a timetable for the subjects we have planned for your child each day. Obviously, the order these activities are completed are best chosen by you. </a:t>
            </a:r>
          </a:p>
          <a:p>
            <a:pPr>
              <a:lnSpc>
                <a:spcPct val="150000"/>
              </a:lnSpc>
            </a:pPr>
            <a:r>
              <a:rPr lang="en-US" sz="1600" cap="none" dirty="0">
                <a:latin typeface="Debbie Hepplewhite Print Font" panose="03050602040000000000" pitchFamily="66" charset="77"/>
              </a:rPr>
              <a:t>We will be having live sessions every day at 10:30, so please try to encourage your child to join these sessions. For the rest of the day lessons will be accessed via PowerPoints or videos which they will find on Teams. </a:t>
            </a:r>
          </a:p>
        </p:txBody>
      </p:sp>
      <p:graphicFrame>
        <p:nvGraphicFramePr>
          <p:cNvPr id="6" name="Table 6">
            <a:extLst>
              <a:ext uri="{FF2B5EF4-FFF2-40B4-BE49-F238E27FC236}">
                <a16:creationId xmlns:a16="http://schemas.microsoft.com/office/drawing/2014/main" id="{4857E0DB-3FE4-A747-88B4-4CDBE9A5848C}"/>
              </a:ext>
            </a:extLst>
          </p:cNvPr>
          <p:cNvGraphicFramePr>
            <a:graphicFrameLocks noGrp="1"/>
          </p:cNvGraphicFramePr>
          <p:nvPr>
            <p:extLst>
              <p:ext uri="{D42A27DB-BD31-4B8C-83A1-F6EECF244321}">
                <p14:modId xmlns:p14="http://schemas.microsoft.com/office/powerpoint/2010/main" val="1767035820"/>
              </p:ext>
            </p:extLst>
          </p:nvPr>
        </p:nvGraphicFramePr>
        <p:xfrm>
          <a:off x="914400" y="3810000"/>
          <a:ext cx="10363200" cy="2749489"/>
        </p:xfrm>
        <a:graphic>
          <a:graphicData uri="http://schemas.openxmlformats.org/drawingml/2006/table">
            <a:tbl>
              <a:tblPr firstRow="1" bandRow="1">
                <a:tableStyleId>{5C22544A-7EE6-4342-B048-85BDC9FD1C3A}</a:tableStyleId>
              </a:tblPr>
              <a:tblGrid>
                <a:gridCol w="2072640">
                  <a:extLst>
                    <a:ext uri="{9D8B030D-6E8A-4147-A177-3AD203B41FA5}">
                      <a16:colId xmlns:a16="http://schemas.microsoft.com/office/drawing/2014/main" val="3582170059"/>
                    </a:ext>
                  </a:extLst>
                </a:gridCol>
                <a:gridCol w="2072640">
                  <a:extLst>
                    <a:ext uri="{9D8B030D-6E8A-4147-A177-3AD203B41FA5}">
                      <a16:colId xmlns:a16="http://schemas.microsoft.com/office/drawing/2014/main" val="1587842674"/>
                    </a:ext>
                  </a:extLst>
                </a:gridCol>
                <a:gridCol w="2072640">
                  <a:extLst>
                    <a:ext uri="{9D8B030D-6E8A-4147-A177-3AD203B41FA5}">
                      <a16:colId xmlns:a16="http://schemas.microsoft.com/office/drawing/2014/main" val="2098055922"/>
                    </a:ext>
                  </a:extLst>
                </a:gridCol>
                <a:gridCol w="2072640">
                  <a:extLst>
                    <a:ext uri="{9D8B030D-6E8A-4147-A177-3AD203B41FA5}">
                      <a16:colId xmlns:a16="http://schemas.microsoft.com/office/drawing/2014/main" val="1838951451"/>
                    </a:ext>
                  </a:extLst>
                </a:gridCol>
                <a:gridCol w="2072640">
                  <a:extLst>
                    <a:ext uri="{9D8B030D-6E8A-4147-A177-3AD203B41FA5}">
                      <a16:colId xmlns:a16="http://schemas.microsoft.com/office/drawing/2014/main" val="3199745135"/>
                    </a:ext>
                  </a:extLst>
                </a:gridCol>
              </a:tblGrid>
              <a:tr h="425740">
                <a:tc>
                  <a:txBody>
                    <a:bodyPr/>
                    <a:lstStyle/>
                    <a:p>
                      <a:r>
                        <a:rPr lang="en-US" sz="1200" dirty="0">
                          <a:latin typeface="Debbie Hepplewhite Print Font" panose="03050602040000000000" pitchFamily="66" charset="77"/>
                        </a:rPr>
                        <a:t>Monday</a:t>
                      </a:r>
                    </a:p>
                  </a:txBody>
                  <a:tcPr/>
                </a:tc>
                <a:tc>
                  <a:txBody>
                    <a:bodyPr/>
                    <a:lstStyle/>
                    <a:p>
                      <a:r>
                        <a:rPr lang="en-US" sz="1200" dirty="0">
                          <a:latin typeface="Debbie Hepplewhite Print Font" panose="03050602040000000000" pitchFamily="66" charset="77"/>
                        </a:rPr>
                        <a:t>Tuesday</a:t>
                      </a:r>
                    </a:p>
                  </a:txBody>
                  <a:tcPr/>
                </a:tc>
                <a:tc>
                  <a:txBody>
                    <a:bodyPr/>
                    <a:lstStyle/>
                    <a:p>
                      <a:r>
                        <a:rPr lang="en-US" sz="1200" dirty="0">
                          <a:latin typeface="Debbie Hepplewhite Print Font" panose="03050602040000000000" pitchFamily="66" charset="77"/>
                        </a:rPr>
                        <a:t>Wednesday</a:t>
                      </a:r>
                    </a:p>
                  </a:txBody>
                  <a:tcPr/>
                </a:tc>
                <a:tc>
                  <a:txBody>
                    <a:bodyPr/>
                    <a:lstStyle/>
                    <a:p>
                      <a:r>
                        <a:rPr lang="en-US" sz="1200" dirty="0">
                          <a:latin typeface="Debbie Hepplewhite Print Font" panose="03050602040000000000" pitchFamily="66" charset="77"/>
                        </a:rPr>
                        <a:t>Thursday</a:t>
                      </a:r>
                    </a:p>
                  </a:txBody>
                  <a:tcPr/>
                </a:tc>
                <a:tc>
                  <a:txBody>
                    <a:bodyPr/>
                    <a:lstStyle/>
                    <a:p>
                      <a:r>
                        <a:rPr lang="en-US" sz="1200" dirty="0">
                          <a:latin typeface="Debbie Hepplewhite Print Font" panose="03050602040000000000" pitchFamily="66" charset="77"/>
                        </a:rPr>
                        <a:t>Friday</a:t>
                      </a:r>
                    </a:p>
                  </a:txBody>
                  <a:tcPr/>
                </a:tc>
                <a:extLst>
                  <a:ext uri="{0D108BD9-81ED-4DB2-BD59-A6C34878D82A}">
                    <a16:rowId xmlns:a16="http://schemas.microsoft.com/office/drawing/2014/main" val="1947188084"/>
                  </a:ext>
                </a:extLst>
              </a:tr>
              <a:tr h="348036">
                <a:tc>
                  <a:txBody>
                    <a:bodyPr/>
                    <a:lstStyle/>
                    <a:p>
                      <a:r>
                        <a:rPr lang="en-US" sz="1100" dirty="0">
                          <a:latin typeface="Debbie Hepplewhite Print Font" panose="03050602040000000000" pitchFamily="66" charset="77"/>
                        </a:rPr>
                        <a:t>Morning Calculations</a:t>
                      </a:r>
                    </a:p>
                  </a:txBody>
                  <a:tcPr/>
                </a:tc>
                <a:tc>
                  <a:txBody>
                    <a:bodyPr/>
                    <a:lstStyle/>
                    <a:p>
                      <a:r>
                        <a:rPr lang="en-US" sz="1100" dirty="0">
                          <a:latin typeface="Debbie Hepplewhite Print Font" panose="03050602040000000000" pitchFamily="66" charset="77"/>
                        </a:rPr>
                        <a:t>Morning Calculations</a:t>
                      </a:r>
                    </a:p>
                  </a:txBody>
                  <a:tcPr/>
                </a:tc>
                <a:tc>
                  <a:txBody>
                    <a:bodyPr/>
                    <a:lstStyle/>
                    <a:p>
                      <a:r>
                        <a:rPr lang="en-US" sz="1100" dirty="0">
                          <a:latin typeface="Debbie Hepplewhite Print Font" panose="03050602040000000000" pitchFamily="66" charset="77"/>
                        </a:rPr>
                        <a:t>Morning Calculations</a:t>
                      </a:r>
                    </a:p>
                  </a:txBody>
                  <a:tcPr/>
                </a:tc>
                <a:tc>
                  <a:txBody>
                    <a:bodyPr/>
                    <a:lstStyle/>
                    <a:p>
                      <a:r>
                        <a:rPr lang="en-US" sz="1100" dirty="0">
                          <a:latin typeface="Debbie Hepplewhite Print Font" panose="03050602040000000000" pitchFamily="66" charset="77"/>
                        </a:rPr>
                        <a:t>Morning Calculations</a:t>
                      </a:r>
                    </a:p>
                  </a:txBody>
                  <a:tcPr/>
                </a:tc>
                <a:tc>
                  <a:txBody>
                    <a:bodyPr/>
                    <a:lstStyle/>
                    <a:p>
                      <a:r>
                        <a:rPr lang="en-US" sz="1100" dirty="0">
                          <a:latin typeface="Debbie Hepplewhite Print Font" panose="03050602040000000000" pitchFamily="66" charset="77"/>
                        </a:rPr>
                        <a:t>Morning Calculations</a:t>
                      </a:r>
                    </a:p>
                  </a:txBody>
                  <a:tcPr/>
                </a:tc>
                <a:extLst>
                  <a:ext uri="{0D108BD9-81ED-4DB2-BD59-A6C34878D82A}">
                    <a16:rowId xmlns:a16="http://schemas.microsoft.com/office/drawing/2014/main" val="444663937"/>
                  </a:ext>
                </a:extLst>
              </a:tr>
              <a:tr h="320765">
                <a:tc>
                  <a:txBody>
                    <a:bodyPr/>
                    <a:lstStyle/>
                    <a:p>
                      <a:r>
                        <a:rPr lang="en-US" sz="1100" dirty="0" err="1">
                          <a:latin typeface="Debbie Hepplewhite Print Font" panose="03050602040000000000" pitchFamily="66" charset="77"/>
                        </a:rPr>
                        <a:t>Maths</a:t>
                      </a:r>
                      <a:endParaRPr lang="en-US" sz="1100" dirty="0">
                        <a:latin typeface="Debbie Hepplewhite Print Font" panose="03050602040000000000" pitchFamily="66" charset="77"/>
                      </a:endParaRPr>
                    </a:p>
                  </a:txBody>
                  <a:tcPr/>
                </a:tc>
                <a:tc>
                  <a:txBody>
                    <a:bodyPr/>
                    <a:lstStyle/>
                    <a:p>
                      <a:r>
                        <a:rPr lang="en-US" sz="1100" dirty="0" err="1">
                          <a:latin typeface="Debbie Hepplewhite Print Font" panose="03050602040000000000" pitchFamily="66" charset="77"/>
                        </a:rPr>
                        <a:t>Maths</a:t>
                      </a:r>
                      <a:endParaRPr lang="en-US" sz="1100" dirty="0">
                        <a:latin typeface="Debbie Hepplewhite Print Font" panose="03050602040000000000" pitchFamily="66" charset="77"/>
                      </a:endParaRPr>
                    </a:p>
                  </a:txBody>
                  <a:tcPr/>
                </a:tc>
                <a:tc>
                  <a:txBody>
                    <a:bodyPr/>
                    <a:lstStyle/>
                    <a:p>
                      <a:r>
                        <a:rPr lang="en-US" sz="1100" dirty="0" err="1">
                          <a:latin typeface="Debbie Hepplewhite Print Font" panose="03050602040000000000" pitchFamily="66" charset="77"/>
                        </a:rPr>
                        <a:t>Maths</a:t>
                      </a:r>
                      <a:endParaRPr lang="en-US" sz="1100" dirty="0">
                        <a:latin typeface="Debbie Hepplewhite Print Font" panose="03050602040000000000" pitchFamily="66" charset="77"/>
                      </a:endParaRPr>
                    </a:p>
                  </a:txBody>
                  <a:tcPr/>
                </a:tc>
                <a:tc>
                  <a:txBody>
                    <a:bodyPr/>
                    <a:lstStyle/>
                    <a:p>
                      <a:r>
                        <a:rPr lang="en-US" sz="1100" dirty="0" err="1">
                          <a:latin typeface="Debbie Hepplewhite Print Font" panose="03050602040000000000" pitchFamily="66" charset="77"/>
                        </a:rPr>
                        <a:t>Maths</a:t>
                      </a:r>
                      <a:endParaRPr lang="en-US" sz="1100" dirty="0">
                        <a:latin typeface="Debbie Hepplewhite Print Font" panose="03050602040000000000" pitchFamily="66" charset="77"/>
                      </a:endParaRPr>
                    </a:p>
                  </a:txBody>
                  <a:tcPr/>
                </a:tc>
                <a:tc>
                  <a:txBody>
                    <a:bodyPr/>
                    <a:lstStyle/>
                    <a:p>
                      <a:r>
                        <a:rPr lang="en-US" sz="1100" dirty="0" err="1">
                          <a:latin typeface="Debbie Hepplewhite Print Font" panose="03050602040000000000" pitchFamily="66" charset="77"/>
                        </a:rPr>
                        <a:t>Maths</a:t>
                      </a:r>
                      <a:endParaRPr lang="en-US" sz="1100" dirty="0">
                        <a:latin typeface="Debbie Hepplewhite Print Font" panose="03050602040000000000" pitchFamily="66" charset="77"/>
                      </a:endParaRPr>
                    </a:p>
                  </a:txBody>
                  <a:tcPr/>
                </a:tc>
                <a:extLst>
                  <a:ext uri="{0D108BD9-81ED-4DB2-BD59-A6C34878D82A}">
                    <a16:rowId xmlns:a16="http://schemas.microsoft.com/office/drawing/2014/main" val="2860358758"/>
                  </a:ext>
                </a:extLst>
              </a:tr>
              <a:tr h="320765">
                <a:tc>
                  <a:txBody>
                    <a:bodyPr/>
                    <a:lstStyle/>
                    <a:p>
                      <a:r>
                        <a:rPr lang="en-US" sz="1100" dirty="0">
                          <a:latin typeface="Debbie Hepplewhite Print Font" panose="03050602040000000000" pitchFamily="66" charset="77"/>
                        </a:rPr>
                        <a:t>Break</a:t>
                      </a:r>
                    </a:p>
                  </a:txBody>
                  <a:tcPr/>
                </a:tc>
                <a:tc>
                  <a:txBody>
                    <a:bodyPr/>
                    <a:lstStyle/>
                    <a:p>
                      <a:r>
                        <a:rPr lang="en-US" sz="1100" dirty="0">
                          <a:latin typeface="Debbie Hepplewhite Print Font" panose="03050602040000000000" pitchFamily="66" charset="77"/>
                        </a:rPr>
                        <a:t>Break</a:t>
                      </a:r>
                    </a:p>
                  </a:txBody>
                  <a:tcPr/>
                </a:tc>
                <a:tc>
                  <a:txBody>
                    <a:bodyPr/>
                    <a:lstStyle/>
                    <a:p>
                      <a:r>
                        <a:rPr lang="en-US" sz="1100" dirty="0">
                          <a:latin typeface="Debbie Hepplewhite Print Font" panose="03050602040000000000" pitchFamily="66" charset="77"/>
                        </a:rPr>
                        <a:t>Break</a:t>
                      </a:r>
                    </a:p>
                  </a:txBody>
                  <a:tcPr/>
                </a:tc>
                <a:tc>
                  <a:txBody>
                    <a:bodyPr/>
                    <a:lstStyle/>
                    <a:p>
                      <a:r>
                        <a:rPr lang="en-US" sz="1100" dirty="0">
                          <a:latin typeface="Debbie Hepplewhite Print Font" panose="03050602040000000000" pitchFamily="66" charset="77"/>
                        </a:rPr>
                        <a:t>Break</a:t>
                      </a:r>
                    </a:p>
                  </a:txBody>
                  <a:tcPr/>
                </a:tc>
                <a:tc>
                  <a:txBody>
                    <a:bodyPr/>
                    <a:lstStyle/>
                    <a:p>
                      <a:r>
                        <a:rPr lang="en-US" sz="1100" dirty="0">
                          <a:latin typeface="Debbie Hepplewhite Print Font" panose="03050602040000000000" pitchFamily="66" charset="77"/>
                        </a:rPr>
                        <a:t>Break</a:t>
                      </a:r>
                    </a:p>
                  </a:txBody>
                  <a:tcPr/>
                </a:tc>
                <a:extLst>
                  <a:ext uri="{0D108BD9-81ED-4DB2-BD59-A6C34878D82A}">
                    <a16:rowId xmlns:a16="http://schemas.microsoft.com/office/drawing/2014/main" val="2844982816"/>
                  </a:ext>
                </a:extLst>
              </a:tr>
              <a:tr h="320765">
                <a:tc>
                  <a:txBody>
                    <a:bodyPr/>
                    <a:lstStyle/>
                    <a:p>
                      <a:r>
                        <a:rPr lang="en-US" sz="1100" dirty="0">
                          <a:latin typeface="Debbie Hepplewhite Print Font" panose="03050602040000000000" pitchFamily="66" charset="77"/>
                        </a:rPr>
                        <a:t>English</a:t>
                      </a:r>
                    </a:p>
                  </a:txBody>
                  <a:tcPr/>
                </a:tc>
                <a:tc>
                  <a:txBody>
                    <a:bodyPr/>
                    <a:lstStyle/>
                    <a:p>
                      <a:r>
                        <a:rPr lang="en-US" sz="1100" dirty="0">
                          <a:latin typeface="Debbie Hepplewhite Print Font" panose="03050602040000000000" pitchFamily="66" charset="77"/>
                        </a:rPr>
                        <a:t>English</a:t>
                      </a:r>
                    </a:p>
                  </a:txBody>
                  <a:tcPr/>
                </a:tc>
                <a:tc>
                  <a:txBody>
                    <a:bodyPr/>
                    <a:lstStyle/>
                    <a:p>
                      <a:r>
                        <a:rPr lang="en-US" sz="1100" dirty="0">
                          <a:latin typeface="Debbie Hepplewhite Print Font" panose="03050602040000000000" pitchFamily="66" charset="77"/>
                        </a:rPr>
                        <a:t>English</a:t>
                      </a:r>
                    </a:p>
                  </a:txBody>
                  <a:tcPr/>
                </a:tc>
                <a:tc>
                  <a:txBody>
                    <a:bodyPr/>
                    <a:lstStyle/>
                    <a:p>
                      <a:r>
                        <a:rPr lang="en-US" sz="1100" dirty="0">
                          <a:latin typeface="Debbie Hepplewhite Print Font" panose="03050602040000000000" pitchFamily="66" charset="77"/>
                        </a:rPr>
                        <a:t>English</a:t>
                      </a:r>
                    </a:p>
                  </a:txBody>
                  <a:tcPr/>
                </a:tc>
                <a:tc>
                  <a:txBody>
                    <a:bodyPr/>
                    <a:lstStyle/>
                    <a:p>
                      <a:r>
                        <a:rPr lang="en-US" sz="1100" dirty="0">
                          <a:latin typeface="Debbie Hepplewhite Print Font" panose="03050602040000000000" pitchFamily="66" charset="77"/>
                        </a:rPr>
                        <a:t>English</a:t>
                      </a:r>
                    </a:p>
                  </a:txBody>
                  <a:tcPr/>
                </a:tc>
                <a:extLst>
                  <a:ext uri="{0D108BD9-81ED-4DB2-BD59-A6C34878D82A}">
                    <a16:rowId xmlns:a16="http://schemas.microsoft.com/office/drawing/2014/main" val="3020915886"/>
                  </a:ext>
                </a:extLst>
              </a:tr>
              <a:tr h="371888">
                <a:tc>
                  <a:txBody>
                    <a:bodyPr/>
                    <a:lstStyle/>
                    <a:p>
                      <a:r>
                        <a:rPr lang="en-US" sz="1100" dirty="0">
                          <a:latin typeface="Debbie Hepplewhite Print Font" panose="03050602040000000000" pitchFamily="66" charset="77"/>
                        </a:rPr>
                        <a:t>Music</a:t>
                      </a:r>
                    </a:p>
                  </a:txBody>
                  <a:tcPr/>
                </a:tc>
                <a:tc>
                  <a:txBody>
                    <a:bodyPr/>
                    <a:lstStyle/>
                    <a:p>
                      <a:r>
                        <a:rPr lang="en-US" sz="1100" dirty="0">
                          <a:latin typeface="Debbie Hepplewhite Print Font" panose="03050602040000000000" pitchFamily="66" charset="77"/>
                        </a:rPr>
                        <a:t>Topic</a:t>
                      </a:r>
                    </a:p>
                  </a:txBody>
                  <a:tcPr/>
                </a:tc>
                <a:tc>
                  <a:txBody>
                    <a:bodyPr/>
                    <a:lstStyle/>
                    <a:p>
                      <a:r>
                        <a:rPr lang="en-US" sz="1100" dirty="0">
                          <a:latin typeface="Debbie Hepplewhite Print Font" panose="03050602040000000000" pitchFamily="66" charset="77"/>
                        </a:rPr>
                        <a:t>RE</a:t>
                      </a:r>
                    </a:p>
                  </a:txBody>
                  <a:tcPr/>
                </a:tc>
                <a:tc>
                  <a:txBody>
                    <a:bodyPr/>
                    <a:lstStyle/>
                    <a:p>
                      <a:r>
                        <a:rPr lang="en-US" sz="1100" dirty="0">
                          <a:latin typeface="Debbie Hepplewhite Print Font" panose="03050602040000000000" pitchFamily="66" charset="77"/>
                        </a:rPr>
                        <a:t>RE</a:t>
                      </a:r>
                    </a:p>
                  </a:txBody>
                  <a:tcPr/>
                </a:tc>
                <a:tc>
                  <a:txBody>
                    <a:bodyPr/>
                    <a:lstStyle/>
                    <a:p>
                      <a:r>
                        <a:rPr lang="en-US" sz="1100" dirty="0">
                          <a:latin typeface="Debbie Hepplewhite Print Font" panose="03050602040000000000" pitchFamily="66" charset="77"/>
                        </a:rPr>
                        <a:t>French and PSHE</a:t>
                      </a:r>
                    </a:p>
                  </a:txBody>
                  <a:tcPr/>
                </a:tc>
                <a:extLst>
                  <a:ext uri="{0D108BD9-81ED-4DB2-BD59-A6C34878D82A}">
                    <a16:rowId xmlns:a16="http://schemas.microsoft.com/office/drawing/2014/main" val="710417839"/>
                  </a:ext>
                </a:extLst>
              </a:tr>
              <a:tr h="320765">
                <a:tc>
                  <a:txBody>
                    <a:bodyPr/>
                    <a:lstStyle/>
                    <a:p>
                      <a:r>
                        <a:rPr lang="en-US" sz="1100" dirty="0">
                          <a:latin typeface="Debbie Hepplewhite Print Font" panose="03050602040000000000" pitchFamily="66" charset="77"/>
                        </a:rPr>
                        <a:t>Lunch</a:t>
                      </a:r>
                    </a:p>
                  </a:txBody>
                  <a:tcPr/>
                </a:tc>
                <a:tc>
                  <a:txBody>
                    <a:bodyPr/>
                    <a:lstStyle/>
                    <a:p>
                      <a:r>
                        <a:rPr lang="en-US" sz="1100" dirty="0">
                          <a:latin typeface="Debbie Hepplewhite Print Font" panose="03050602040000000000" pitchFamily="66" charset="77"/>
                        </a:rPr>
                        <a:t>Lunch</a:t>
                      </a:r>
                    </a:p>
                  </a:txBody>
                  <a:tcPr/>
                </a:tc>
                <a:tc>
                  <a:txBody>
                    <a:bodyPr/>
                    <a:lstStyle/>
                    <a:p>
                      <a:r>
                        <a:rPr lang="en-US" sz="1100" dirty="0">
                          <a:latin typeface="Debbie Hepplewhite Print Font" panose="03050602040000000000" pitchFamily="66" charset="77"/>
                        </a:rPr>
                        <a:t>Lunch</a:t>
                      </a:r>
                    </a:p>
                  </a:txBody>
                  <a:tcPr/>
                </a:tc>
                <a:tc>
                  <a:txBody>
                    <a:bodyPr/>
                    <a:lstStyle/>
                    <a:p>
                      <a:r>
                        <a:rPr lang="en-US" sz="1100" dirty="0">
                          <a:latin typeface="Debbie Hepplewhite Print Font" panose="03050602040000000000" pitchFamily="66" charset="77"/>
                        </a:rPr>
                        <a:t>Lunch</a:t>
                      </a:r>
                    </a:p>
                  </a:txBody>
                  <a:tcPr/>
                </a:tc>
                <a:tc>
                  <a:txBody>
                    <a:bodyPr/>
                    <a:lstStyle/>
                    <a:p>
                      <a:r>
                        <a:rPr lang="en-US" sz="1100" dirty="0">
                          <a:latin typeface="Debbie Hepplewhite Print Font" panose="03050602040000000000" pitchFamily="66" charset="77"/>
                        </a:rPr>
                        <a:t>Lunch</a:t>
                      </a:r>
                    </a:p>
                  </a:txBody>
                  <a:tcPr/>
                </a:tc>
                <a:extLst>
                  <a:ext uri="{0D108BD9-81ED-4DB2-BD59-A6C34878D82A}">
                    <a16:rowId xmlns:a16="http://schemas.microsoft.com/office/drawing/2014/main" val="7790575"/>
                  </a:ext>
                </a:extLst>
              </a:tr>
              <a:tr h="320765">
                <a:tc>
                  <a:txBody>
                    <a:bodyPr/>
                    <a:lstStyle/>
                    <a:p>
                      <a:r>
                        <a:rPr lang="en-US" sz="1100" dirty="0">
                          <a:latin typeface="Debbie Hepplewhite Print Font" panose="03050602040000000000" pitchFamily="66" charset="77"/>
                        </a:rPr>
                        <a:t>Computing</a:t>
                      </a:r>
                    </a:p>
                  </a:txBody>
                  <a:tcPr/>
                </a:tc>
                <a:tc>
                  <a:txBody>
                    <a:bodyPr/>
                    <a:lstStyle/>
                    <a:p>
                      <a:r>
                        <a:rPr lang="en-US" sz="1100" dirty="0">
                          <a:latin typeface="Debbie Hepplewhite Print Font" panose="03050602040000000000" pitchFamily="66" charset="77"/>
                        </a:rPr>
                        <a:t>PE</a:t>
                      </a:r>
                    </a:p>
                  </a:txBody>
                  <a:tcPr/>
                </a:tc>
                <a:tc>
                  <a:txBody>
                    <a:bodyPr/>
                    <a:lstStyle/>
                    <a:p>
                      <a:r>
                        <a:rPr lang="en-US" sz="1100" dirty="0">
                          <a:latin typeface="Debbie Hepplewhite Print Font" panose="03050602040000000000" pitchFamily="66" charset="77"/>
                        </a:rPr>
                        <a:t>Science</a:t>
                      </a:r>
                    </a:p>
                  </a:txBody>
                  <a:tcPr/>
                </a:tc>
                <a:tc>
                  <a:txBody>
                    <a:bodyPr/>
                    <a:lstStyle/>
                    <a:p>
                      <a:r>
                        <a:rPr lang="en-US" sz="1100" dirty="0">
                          <a:latin typeface="Debbie Hepplewhite Print Font" panose="03050602040000000000" pitchFamily="66" charset="77"/>
                        </a:rPr>
                        <a:t>Sketching</a:t>
                      </a:r>
                    </a:p>
                  </a:txBody>
                  <a:tcPr/>
                </a:tc>
                <a:tc>
                  <a:txBody>
                    <a:bodyPr/>
                    <a:lstStyle/>
                    <a:p>
                      <a:r>
                        <a:rPr lang="en-US" sz="1100" dirty="0">
                          <a:latin typeface="Debbie Hepplewhite Print Font" panose="03050602040000000000" pitchFamily="66" charset="77"/>
                        </a:rPr>
                        <a:t>PE</a:t>
                      </a:r>
                    </a:p>
                  </a:txBody>
                  <a:tcPr/>
                </a:tc>
                <a:extLst>
                  <a:ext uri="{0D108BD9-81ED-4DB2-BD59-A6C34878D82A}">
                    <a16:rowId xmlns:a16="http://schemas.microsoft.com/office/drawing/2014/main" val="3382190228"/>
                  </a:ext>
                </a:extLst>
              </a:tr>
            </a:tbl>
          </a:graphicData>
        </a:graphic>
      </p:graphicFrame>
    </p:spTree>
    <p:extLst>
      <p:ext uri="{BB962C8B-B14F-4D97-AF65-F5344CB8AC3E}">
        <p14:creationId xmlns:p14="http://schemas.microsoft.com/office/powerpoint/2010/main" val="718250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93EC2C-6119-B14C-87E0-B1CE956CE1B9}"/>
              </a:ext>
            </a:extLst>
          </p:cNvPr>
          <p:cNvSpPr>
            <a:spLocks noGrp="1"/>
          </p:cNvSpPr>
          <p:nvPr>
            <p:ph type="ctrTitle"/>
          </p:nvPr>
        </p:nvSpPr>
        <p:spPr>
          <a:xfrm>
            <a:off x="1049888" y="6265780"/>
            <a:ext cx="10246470" cy="2677648"/>
          </a:xfrm>
        </p:spPr>
        <p:txBody>
          <a:bodyPr/>
          <a:lstStyle/>
          <a:p>
            <a:pPr algn="ctr"/>
            <a:r>
              <a:rPr lang="en-US" sz="4800" dirty="0">
                <a:latin typeface="Debbie Hepplewhite Print Font"/>
              </a:rPr>
              <a:t>Continuity</a:t>
            </a:r>
            <a:br>
              <a:rPr lang="en-US" sz="2400" dirty="0">
                <a:latin typeface="Debbie Hepplewhite Print Font" panose="03050602040000000000" pitchFamily="66" charset="77"/>
              </a:rPr>
            </a:br>
            <a:br>
              <a:rPr lang="en-US" sz="2400" dirty="0">
                <a:latin typeface="Debbie Hepplewhite Print Font" panose="03050602040000000000" pitchFamily="66" charset="77"/>
              </a:rPr>
            </a:br>
            <a:r>
              <a:rPr lang="en-US" sz="2400" dirty="0">
                <a:latin typeface="Debbie Hepplewhite Print Font"/>
              </a:rPr>
              <a:t>We are </a:t>
            </a:r>
            <a:r>
              <a:rPr lang="en-US" sz="2400" dirty="0" err="1">
                <a:latin typeface="Debbie Hepplewhite Print Font"/>
              </a:rPr>
              <a:t>endeavouring</a:t>
            </a:r>
            <a:r>
              <a:rPr lang="en-US" sz="2400" dirty="0">
                <a:latin typeface="Debbie Hepplewhite Print Font"/>
              </a:rPr>
              <a:t> to keep our days structured in the same way we would do if your children were in school, beginning with Morning Calculations. This is also the same for those extra activities of reading, spelling and times tables. Please hear your child read regularly and sign their reading diary; practice their times tables with them regularly and ensure they learn their spellings. Every morning at 8.45 and every afternoon at 2.30, children are welcome to join their teachers for prayer.</a:t>
            </a:r>
            <a:br>
              <a:rPr lang="en-US" sz="2400" dirty="0">
                <a:latin typeface="Debbie Hepplewhite Print Font"/>
              </a:rPr>
            </a:br>
            <a:r>
              <a:rPr lang="en-US" sz="2400" dirty="0">
                <a:latin typeface="Debbie Hepplewhite Print Font"/>
              </a:rPr>
              <a:t>On a Wednesday, we will be setting up times to hear your children read as we whole-heartedly believe in the importance of reading. Please ensure that they check their calendars to see if they have got a meeting with us for this. </a:t>
            </a:r>
            <a:br>
              <a:rPr lang="en-US" sz="2400" dirty="0">
                <a:latin typeface="Debbie Hepplewhite Print Font" panose="03050602040000000000" pitchFamily="66" charset="77"/>
              </a:rPr>
            </a:br>
            <a:endParaRPr lang="en-US" sz="2400" dirty="0">
              <a:latin typeface="Debbie Hepplewhite Print Font" panose="03050602040000000000" pitchFamily="66" charset="77"/>
            </a:endParaRPr>
          </a:p>
        </p:txBody>
      </p:sp>
    </p:spTree>
    <p:extLst>
      <p:ext uri="{BB962C8B-B14F-4D97-AF65-F5344CB8AC3E}">
        <p14:creationId xmlns:p14="http://schemas.microsoft.com/office/powerpoint/2010/main" val="1032405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D0C586-97DB-4443-AB3F-9D1CFA125110}"/>
              </a:ext>
            </a:extLst>
          </p:cNvPr>
          <p:cNvSpPr>
            <a:spLocks noGrp="1"/>
          </p:cNvSpPr>
          <p:nvPr>
            <p:ph type="ctrTitle"/>
          </p:nvPr>
        </p:nvSpPr>
        <p:spPr>
          <a:xfrm>
            <a:off x="845127" y="4086224"/>
            <a:ext cx="10709564" cy="1757027"/>
          </a:xfrm>
        </p:spPr>
        <p:txBody>
          <a:bodyPr/>
          <a:lstStyle/>
          <a:p>
            <a:pPr algn="ctr">
              <a:lnSpc>
                <a:spcPct val="150000"/>
              </a:lnSpc>
            </a:pPr>
            <a:r>
              <a:rPr lang="en-US" dirty="0">
                <a:latin typeface="Debbie Hepplewhite Print Font" panose="03050602040000000000" pitchFamily="66" charset="77"/>
              </a:rPr>
              <a:t>Submitting Work </a:t>
            </a:r>
            <a:br>
              <a:rPr lang="en-US" sz="3600" dirty="0">
                <a:latin typeface="Debbie Hepplewhite Print Font" panose="03050602040000000000" pitchFamily="66" charset="77"/>
              </a:rPr>
            </a:br>
            <a:r>
              <a:rPr lang="en-US" sz="1400" dirty="0">
                <a:latin typeface="Debbie Hepplewhite Print Font" panose="03050602040000000000" pitchFamily="66" charset="77"/>
              </a:rPr>
              <a:t>Both Miss </a:t>
            </a:r>
            <a:r>
              <a:rPr lang="en-US" sz="1400" dirty="0" err="1">
                <a:latin typeface="Debbie Hepplewhite Print Font" panose="03050602040000000000" pitchFamily="66" charset="77"/>
              </a:rPr>
              <a:t>Annese</a:t>
            </a:r>
            <a:r>
              <a:rPr lang="en-US" sz="1400" dirty="0">
                <a:latin typeface="Debbie Hepplewhite Print Font" panose="03050602040000000000" pitchFamily="66" charset="77"/>
              </a:rPr>
              <a:t> and </a:t>
            </a:r>
            <a:r>
              <a:rPr lang="en-US" sz="1400" dirty="0" err="1">
                <a:latin typeface="Debbie Hepplewhite Print Font" panose="03050602040000000000" pitchFamily="66" charset="77"/>
              </a:rPr>
              <a:t>Mrs</a:t>
            </a:r>
            <a:r>
              <a:rPr lang="en-US" sz="1400" dirty="0">
                <a:latin typeface="Debbie Hepplewhite Print Font" panose="03050602040000000000" pitchFamily="66" charset="77"/>
              </a:rPr>
              <a:t> Hackley will be available during the day between 9am and 3pm to answer emails, deliver support and give feedback to your children. Please ensure your children are handing in work via Teams in the form of a word document or a photo on the assignments page. Placing the photo in a word document, is easier for us to open. </a:t>
            </a:r>
            <a:br>
              <a:rPr lang="en-US" sz="1400" dirty="0">
                <a:latin typeface="Debbie Hepplewhite Print Font" panose="03050602040000000000" pitchFamily="66" charset="77"/>
              </a:rPr>
            </a:br>
            <a:r>
              <a:rPr lang="en-US" sz="1400" dirty="0">
                <a:latin typeface="Debbie Hepplewhite Print Font" panose="03050602040000000000" pitchFamily="66" charset="77"/>
              </a:rPr>
              <a:t>Your children are to check their work and then to act on any feedback which requires them to. Please ensure your child’s work is well-presented and easy to follow and if they are unsure of a question, they should contact us for support rather than leaving it blank. </a:t>
            </a:r>
            <a:br>
              <a:rPr lang="en-US" sz="1400" dirty="0">
                <a:latin typeface="Debbie Hepplewhite Print Font" panose="03050602040000000000" pitchFamily="66" charset="77"/>
              </a:rPr>
            </a:br>
            <a:r>
              <a:rPr lang="en-US" sz="1400" dirty="0">
                <a:latin typeface="Debbie Hepplewhite Print Font" panose="03050602040000000000" pitchFamily="66" charset="77"/>
              </a:rPr>
              <a:t>If you would like to get in touch with us, please do not hesitate to. Our email addresses are</a:t>
            </a:r>
            <a:br>
              <a:rPr lang="en-US" sz="1400" dirty="0">
                <a:latin typeface="Debbie Hepplewhite Print Font" panose="03050602040000000000" pitchFamily="66" charset="77"/>
              </a:rPr>
            </a:br>
            <a:r>
              <a:rPr lang="en-US" sz="1400" dirty="0" err="1">
                <a:latin typeface="Debbie Hepplewhite Print Font" panose="03050602040000000000" pitchFamily="66" charset="77"/>
              </a:rPr>
              <a:t>Mrs</a:t>
            </a:r>
            <a:r>
              <a:rPr lang="en-US" sz="1400" dirty="0">
                <a:latin typeface="Debbie Hepplewhite Print Font" panose="03050602040000000000" pitchFamily="66" charset="77"/>
              </a:rPr>
              <a:t> Hackley: </a:t>
            </a:r>
            <a:r>
              <a:rPr lang="en-US" sz="1400" dirty="0">
                <a:latin typeface="Debbie Hepplewhite Print Font" panose="03050602040000000000" pitchFamily="66" charset="77"/>
                <a:hlinkClick r:id="rId2"/>
              </a:rPr>
              <a:t>yr6oakteacher@st-josephs-pri.worcs.sch.uk</a:t>
            </a:r>
            <a:br>
              <a:rPr lang="en-US" sz="1400" dirty="0">
                <a:latin typeface="Debbie Hepplewhite Print Font" panose="03050602040000000000" pitchFamily="66" charset="77"/>
              </a:rPr>
            </a:br>
            <a:r>
              <a:rPr lang="en-US" sz="1400" dirty="0">
                <a:latin typeface="Debbie Hepplewhite Print Font" panose="03050602040000000000" pitchFamily="66" charset="77"/>
              </a:rPr>
              <a:t>Miss </a:t>
            </a:r>
            <a:r>
              <a:rPr lang="en-US" sz="1400" dirty="0" err="1">
                <a:latin typeface="Debbie Hepplewhite Print Font" panose="03050602040000000000" pitchFamily="66" charset="77"/>
              </a:rPr>
              <a:t>Annese</a:t>
            </a:r>
            <a:r>
              <a:rPr lang="en-US" sz="1400" dirty="0">
                <a:latin typeface="Debbie Hepplewhite Print Font" panose="03050602040000000000" pitchFamily="66" charset="77"/>
              </a:rPr>
              <a:t>: year6pearclassroom@st-josephs-pri.worcs.sch.uk</a:t>
            </a:r>
            <a:br>
              <a:rPr lang="en-US" sz="1400" dirty="0">
                <a:latin typeface="Debbie Hepplewhite Print Font" panose="03050602040000000000" pitchFamily="66" charset="77"/>
              </a:rPr>
            </a:br>
            <a:br>
              <a:rPr lang="en-US" sz="1400" dirty="0">
                <a:latin typeface="Debbie Hepplewhite Print Font" panose="03050602040000000000" pitchFamily="66" charset="77"/>
              </a:rPr>
            </a:br>
            <a:r>
              <a:rPr lang="en-US" sz="1400" dirty="0">
                <a:latin typeface="Debbie Hepplewhite Print Font" panose="03050602040000000000" pitchFamily="66" charset="77"/>
              </a:rPr>
              <a:t>We will give feedback on all work handed in by 4pm, but any handed in after this will be marked the following day. </a:t>
            </a:r>
          </a:p>
        </p:txBody>
      </p:sp>
    </p:spTree>
    <p:extLst>
      <p:ext uri="{BB962C8B-B14F-4D97-AF65-F5344CB8AC3E}">
        <p14:creationId xmlns:p14="http://schemas.microsoft.com/office/powerpoint/2010/main" val="261990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50A1CA-791F-1740-A4C2-FC3DD3AFE353}"/>
              </a:ext>
            </a:extLst>
          </p:cNvPr>
          <p:cNvSpPr>
            <a:spLocks noGrp="1"/>
          </p:cNvSpPr>
          <p:nvPr>
            <p:ph type="ctrTitle"/>
          </p:nvPr>
        </p:nvSpPr>
        <p:spPr>
          <a:xfrm>
            <a:off x="1154955" y="2099733"/>
            <a:ext cx="10017870" cy="2677648"/>
          </a:xfrm>
        </p:spPr>
        <p:txBody>
          <a:bodyPr/>
          <a:lstStyle/>
          <a:p>
            <a:pPr algn="ctr"/>
            <a:r>
              <a:rPr lang="en-US" dirty="0">
                <a:latin typeface="Debbie Hepplewhite Print Font" panose="03050602040000000000" pitchFamily="66" charset="77"/>
              </a:rPr>
              <a:t>Finally</a:t>
            </a:r>
            <a:br>
              <a:rPr lang="en-US" sz="3200" dirty="0">
                <a:latin typeface="Debbie Hepplewhite Print Font" panose="03050602040000000000" pitchFamily="66" charset="77"/>
              </a:rPr>
            </a:br>
            <a:br>
              <a:rPr lang="en-US" sz="3200" dirty="0">
                <a:latin typeface="Debbie Hepplewhite Print Font" panose="03050602040000000000" pitchFamily="66" charset="77"/>
              </a:rPr>
            </a:br>
            <a:r>
              <a:rPr lang="en-US" sz="3200" dirty="0">
                <a:latin typeface="Debbie Hepplewhite Print Font" panose="03050602040000000000" pitchFamily="66" charset="77"/>
              </a:rPr>
              <a:t>Please do not hesitate to get in touch with us for any reason. These are unprecedented times, and we will work together to ensure your children’s learning continues. </a:t>
            </a:r>
          </a:p>
        </p:txBody>
      </p:sp>
    </p:spTree>
    <p:extLst>
      <p:ext uri="{BB962C8B-B14F-4D97-AF65-F5344CB8AC3E}">
        <p14:creationId xmlns:p14="http://schemas.microsoft.com/office/powerpoint/2010/main" val="27259034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F35E7700B617A488EE02E40834BEA30" ma:contentTypeVersion="12" ma:contentTypeDescription="Create a new document." ma:contentTypeScope="" ma:versionID="db236d4f11f09decb8b68f85b58f32c0">
  <xsd:schema xmlns:xsd="http://www.w3.org/2001/XMLSchema" xmlns:xs="http://www.w3.org/2001/XMLSchema" xmlns:p="http://schemas.microsoft.com/office/2006/metadata/properties" xmlns:ns2="0e48cc67-19a9-48df-a395-2a5516d4cd5c" xmlns:ns3="3f657657-92e8-4bce-ba7a-2df900a4211b" targetNamespace="http://schemas.microsoft.com/office/2006/metadata/properties" ma:root="true" ma:fieldsID="fa1fb5ddb4b9287b516a9ecb6b83fcf2" ns2:_="" ns3:_="">
    <xsd:import namespace="0e48cc67-19a9-48df-a395-2a5516d4cd5c"/>
    <xsd:import namespace="3f657657-92e8-4bce-ba7a-2df900a4211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48cc67-19a9-48df-a395-2a5516d4cd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f657657-92e8-4bce-ba7a-2df900a4211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DCBEB9-52AF-4F07-9FBB-CA2A2EF35FD5}">
  <ds:schemaRefs>
    <ds:schemaRef ds:uri="http://schemas.microsoft.com/sharepoint/v3/contenttype/forms"/>
  </ds:schemaRefs>
</ds:datastoreItem>
</file>

<file path=customXml/itemProps2.xml><?xml version="1.0" encoding="utf-8"?>
<ds:datastoreItem xmlns:ds="http://schemas.openxmlformats.org/officeDocument/2006/customXml" ds:itemID="{2136B566-F087-4D13-9875-7BAA0E233E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48cc67-19a9-48df-a395-2a5516d4cd5c"/>
    <ds:schemaRef ds:uri="3f657657-92e8-4bce-ba7a-2df900a421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137574-78A4-4B27-A3DF-012F019C7CC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Ion Boardroom</Template>
  <TotalTime>58</TotalTime>
  <Words>476</Words>
  <Application>Microsoft Office PowerPoint</Application>
  <PresentationFormat>Widescreen</PresentationFormat>
  <Paragraphs>48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Ion Boardroom</vt:lpstr>
      <vt:lpstr>Year 6 Remote Learning</vt:lpstr>
      <vt:lpstr>Weekly Timetable</vt:lpstr>
      <vt:lpstr>Continuity  We are endeavouring to keep our days structured in the same way we would do if your children were in school, beginning with Morning Calculations. This is also the same for those extra activities of reading, spelling and times tables. Please hear your child read regularly and sign their reading diary; practice their times tables with them regularly and ensure they learn their spellings. Every morning at 8.45 and every afternoon at 2.30, children are welcome to join their teachers for prayer. On a Wednesday, we will be setting up times to hear your children read as we whole-heartedly believe in the importance of reading. Please ensure that they check their calendars to see if they have got a meeting with us for this.  </vt:lpstr>
      <vt:lpstr>Submitting Work  Both Miss Annese and Mrs Hackley will be available during the day between 9am and 3pm to answer emails, deliver support and give feedback to your children. Please ensure your children are handing in work via Teams in the form of a word document or a photo on the assignments page. Placing the photo in a word document, is easier for us to open.  Your children are to check their work and then to act on any feedback which requires them to. Please ensure your child’s work is well-presented and easy to follow and if they are unsure of a question, they should contact us for support rather than leaving it blank.  If you would like to get in touch with us, please do not hesitate to. Our email addresses are Mrs Hackley: yr6oakteacher@st-josephs-pri.worcs.sch.uk Miss Annese: year6pearclassroom@st-josephs-pri.worcs.sch.uk  We will give feedback on all work handed in by 4pm, but any handed in after this will be marked the following day. </vt:lpstr>
      <vt:lpstr>Finally  Please do not hesitate to get in touch with us for any reason. These are unprecedented times, and we will work together to ensure your children’s learning continues.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Remote Learning</dc:title>
  <dc:creator>Abi Hackley</dc:creator>
  <cp:lastModifiedBy>Abi Hackley</cp:lastModifiedBy>
  <cp:revision>24</cp:revision>
  <dcterms:created xsi:type="dcterms:W3CDTF">2021-01-12T15:47:19Z</dcterms:created>
  <dcterms:modified xsi:type="dcterms:W3CDTF">2021-01-13T15:12:41Z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0x0101001F35E7700B617A488EE02E40834BEA30</vt:lpwstr>
  </property>
</Properties>
</file>