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59" r:id="rId9"/>
    <p:sldId id="260" r:id="rId10"/>
    <p:sldId id="261" r:id="rId11"/>
    <p:sldId id="262" r:id="rId12"/>
    <p:sldId id="264" r:id="rId13"/>
    <p:sldId id="265" r:id="rId14"/>
    <p:sldId id="263" r:id="rId15"/>
    <p:sldId id="267" r:id="rId16"/>
    <p:sldId id="268" r:id="rId17"/>
    <p:sldId id="269" r:id="rId18"/>
    <p:sldId id="315" r:id="rId19"/>
    <p:sldId id="316" r:id="rId20"/>
    <p:sldId id="3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7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6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9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1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6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0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9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6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1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0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lendar on table">
            <a:extLst>
              <a:ext uri="{FF2B5EF4-FFF2-40B4-BE49-F238E27FC236}">
                <a16:creationId xmlns:a16="http://schemas.microsoft.com/office/drawing/2014/main" id="{E6A0B182-330E-41F9-AF15-1308E7101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08"/>
          <a:stretch/>
        </p:blipFill>
        <p:spPr>
          <a:xfrm>
            <a:off x="-187651" y="121873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F9305-A6D1-4C45-99BD-C2ACB0C7A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GB"/>
              <a:t>Year 2 SATs Meeting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29620-DFFC-4BCE-A75C-25D0E19D3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7498" y="4587013"/>
            <a:ext cx="9829800" cy="122529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000">
                <a:sym typeface="Wingdings" panose="05000000000000000000" pitchFamily="2" charset="2"/>
              </a:rPr>
              <a:t>We  hope </a:t>
            </a:r>
            <a:r>
              <a:rPr lang="en-GB" sz="4000"/>
              <a:t>you find this useful and informative. </a:t>
            </a:r>
            <a:r>
              <a:rPr lang="en-GB" sz="4000">
                <a:sym typeface="Wingdings" panose="05000000000000000000" pitchFamily="2" charset="2"/>
              </a:rPr>
              <a:t></a:t>
            </a:r>
          </a:p>
          <a:p>
            <a:pPr algn="ctr">
              <a:lnSpc>
                <a:spcPct val="100000"/>
              </a:lnSpc>
            </a:pPr>
            <a:r>
              <a:rPr lang="en-GB" sz="4000">
                <a:sym typeface="Wingdings" panose="05000000000000000000" pitchFamily="2" charset="2"/>
              </a:rPr>
              <a:t>Mrs Atkinson, Miss Malpass and Mrs Huston</a:t>
            </a:r>
            <a:endParaRPr lang="en-GB" sz="4000"/>
          </a:p>
          <a:p>
            <a:pPr algn="ctr">
              <a:lnSpc>
                <a:spcPct val="100000"/>
              </a:lnSpc>
            </a:pPr>
            <a:r>
              <a:rPr lang="en-GB" sz="4000">
                <a:sym typeface="Wingdings" panose="05000000000000000000" pitchFamily="2" charset="2"/>
              </a:rPr>
              <a:t>. </a:t>
            </a:r>
            <a:endParaRPr lang="en-GB" sz="40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C:\Users\Sarah\Documents\St Joseph's Primary School\Year 2\Spring 1\Week 4\Science Week\St_Joseph_Logo_-_Website.png">
            <a:extLst>
              <a:ext uri="{FF2B5EF4-FFF2-40B4-BE49-F238E27FC236}">
                <a16:creationId xmlns:a16="http://schemas.microsoft.com/office/drawing/2014/main" id="{DC40FAB7-7EE0-C56E-82F9-67D09B27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6" y="4802823"/>
            <a:ext cx="3666994" cy="102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068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DC6F-8F37-4B5C-BD50-1A217570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Reasoning Paper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5DB5D-D7C1-4287-9696-84B8F337B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509" y="250383"/>
            <a:ext cx="4408715" cy="3968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4A85F-E053-4112-ADFE-2F440DD2F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50" y="1554843"/>
            <a:ext cx="3531054" cy="33898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5C5086-31A5-4FA7-9FEF-503DEEDBA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748" y="4333667"/>
            <a:ext cx="3693660" cy="2424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34E776-4CAD-4EB5-812F-4C9B2DDE0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254" y="1427708"/>
            <a:ext cx="3006679" cy="3195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93E43F-F0B5-4A6A-B17C-9B688AB77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1118" y="4701044"/>
            <a:ext cx="3282950" cy="19697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820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AF61-1917-4E63-A9AA-284EB9AB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74B7F-64B3-4D7B-B13F-0F5CDFA9B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b="1" u="sng" dirty="0"/>
              <a:t>Reading Paper 1</a:t>
            </a:r>
          </a:p>
          <a:p>
            <a:pPr lvl="1"/>
            <a:r>
              <a:rPr lang="en-GB" sz="3200" b="1" dirty="0"/>
              <a:t>20 questions</a:t>
            </a:r>
          </a:p>
          <a:p>
            <a:pPr lvl="1"/>
            <a:r>
              <a:rPr lang="en-GB" sz="3200" b="1" dirty="0"/>
              <a:t>2/3 texts broken into short passages (fiction, non-fiction, poetry)</a:t>
            </a:r>
          </a:p>
          <a:p>
            <a:pPr lvl="1"/>
            <a:r>
              <a:rPr lang="en-GB" sz="3200" b="1" dirty="0"/>
              <a:t>Retrieval, prediction, inference, sequencing</a:t>
            </a:r>
          </a:p>
          <a:p>
            <a:r>
              <a:rPr lang="en-GB" sz="3600" b="1" u="sng" dirty="0"/>
              <a:t>Reading Paper 2</a:t>
            </a:r>
          </a:p>
          <a:p>
            <a:pPr lvl="1"/>
            <a:r>
              <a:rPr lang="en-GB" sz="3200" b="1" dirty="0"/>
              <a:t>A reading booklet and answer booklet </a:t>
            </a:r>
          </a:p>
          <a:p>
            <a:pPr lvl="1"/>
            <a:r>
              <a:rPr lang="en-GB" sz="3200" b="1" dirty="0"/>
              <a:t>Around 20 questions</a:t>
            </a:r>
          </a:p>
          <a:p>
            <a:pPr lvl="1"/>
            <a:r>
              <a:rPr lang="en-GB" sz="3200" b="1" dirty="0"/>
              <a:t>Retrieval, prediction, inference, sequencing</a:t>
            </a:r>
          </a:p>
          <a:p>
            <a:pPr lvl="1"/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62760-C253-43A7-8652-49C12BCB9FEE}"/>
              </a:ext>
            </a:extLst>
          </p:cNvPr>
          <p:cNvSpPr txBox="1"/>
          <p:nvPr/>
        </p:nvSpPr>
        <p:spPr>
          <a:xfrm>
            <a:off x="8810171" y="2365829"/>
            <a:ext cx="2859315" cy="353943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Please</a:t>
            </a:r>
            <a:endParaRPr lang="en-US" dirty="0">
              <a:latin typeface="The Hand"/>
            </a:endParaRPr>
          </a:p>
          <a:p>
            <a:pPr algn="ctr"/>
            <a:r>
              <a:rPr lang="en-GB" sz="3200" dirty="0">
                <a:latin typeface="Modern Love"/>
              </a:rPr>
              <a:t>Click  here to find all past KS1 SATS papers</a:t>
            </a:r>
          </a:p>
          <a:p>
            <a:pPr algn="ctr"/>
            <a:r>
              <a:rPr lang="en-GB" sz="3200" dirty="0">
                <a:ea typeface="+mn-lt"/>
                <a:cs typeface="+mn-lt"/>
              </a:rPr>
              <a:t>https://www.testbase.co.uk/past-papers/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88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DC6F-8F37-4B5C-BD50-1A217570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Paper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DC0DE-45C1-42CB-A715-438C79FE2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58" y="2021794"/>
            <a:ext cx="5915025" cy="1304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078FF9-18FF-44D0-AEE8-4131C8E5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547" y="314325"/>
            <a:ext cx="4819650" cy="2752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1BF89F-E689-44A1-BB36-48E86F895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9136">
            <a:off x="295126" y="3669394"/>
            <a:ext cx="5838825" cy="1028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C3849A-BF32-477C-BBDD-9BCCB9630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76" y="3531282"/>
            <a:ext cx="5867400" cy="1266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3D5034-6023-4981-87AF-72B89B831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538" y="4355491"/>
            <a:ext cx="3677490" cy="22832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871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EF4DC-DEF9-461C-B979-5077CBC8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Paper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ADAB0-8332-498C-AADB-A3E9BD7A4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725" y="365125"/>
            <a:ext cx="3368592" cy="3168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D2CCCB-1FC0-40CC-9292-218D72A0D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39" y="1949403"/>
            <a:ext cx="6057900" cy="1609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D7D21B-26A6-4B00-9AD6-7D8A84831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7092">
            <a:off x="363643" y="4126113"/>
            <a:ext cx="5160545" cy="17284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E607FD-314E-4240-8886-646C0013A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622" y="3709643"/>
            <a:ext cx="2431904" cy="2896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431EDA-0BC9-4792-8BED-600755FFA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006" y="3783827"/>
            <a:ext cx="3916029" cy="2747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1847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C17F-9044-4E01-A5E5-CC7FA43B8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SPAG (Spelling, Grammar and Punctuation)…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348AF-07E2-4445-AE4A-BFEEE850C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b="1" u="sng" dirty="0"/>
              <a:t>Spelling Paper</a:t>
            </a:r>
          </a:p>
          <a:p>
            <a:pPr lvl="1"/>
            <a:r>
              <a:rPr lang="en-GB" sz="3200" b="1" dirty="0"/>
              <a:t>20 questions</a:t>
            </a:r>
          </a:p>
          <a:p>
            <a:pPr lvl="1"/>
            <a:r>
              <a:rPr lang="en-GB" sz="3200" b="1" dirty="0"/>
              <a:t>Dictation style sentences with the spelling word missing </a:t>
            </a:r>
          </a:p>
          <a:p>
            <a:pPr lvl="1"/>
            <a:r>
              <a:rPr lang="en-GB" sz="3200" b="1" dirty="0"/>
              <a:t>Covering a range of spelling rules taught across Year 2 (inc. suffixes and prefixes)</a:t>
            </a:r>
          </a:p>
          <a:p>
            <a:r>
              <a:rPr lang="en-GB" sz="3600" b="1" u="sng" dirty="0"/>
              <a:t>Grammar and Punctuation Paper</a:t>
            </a:r>
          </a:p>
          <a:p>
            <a:pPr lvl="1"/>
            <a:r>
              <a:rPr lang="en-GB" sz="3200" b="1" dirty="0"/>
              <a:t>20 questions</a:t>
            </a:r>
          </a:p>
          <a:p>
            <a:pPr lvl="1"/>
            <a:r>
              <a:rPr lang="en-GB" sz="3200" b="1" dirty="0"/>
              <a:t>Word classes, tenses, sentence types, punctuation, suffixes/prefixes, plurals, contractions, conjunctions</a:t>
            </a:r>
          </a:p>
          <a:p>
            <a:endParaRPr lang="en-GB" sz="3600" b="1" dirty="0"/>
          </a:p>
          <a:p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4E8FC-D741-43C3-9A35-BC75138DCF3A}"/>
              </a:ext>
            </a:extLst>
          </p:cNvPr>
          <p:cNvSpPr txBox="1"/>
          <p:nvPr/>
        </p:nvSpPr>
        <p:spPr>
          <a:xfrm>
            <a:off x="9347375" y="1823347"/>
            <a:ext cx="2859315" cy="353943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Please</a:t>
            </a:r>
            <a:endParaRPr lang="en-US" dirty="0">
              <a:latin typeface="The Hand"/>
            </a:endParaRPr>
          </a:p>
          <a:p>
            <a:pPr algn="ctr"/>
            <a:r>
              <a:rPr lang="en-GB" sz="3200" dirty="0">
                <a:latin typeface="Modern Love"/>
              </a:rPr>
              <a:t>Click  here to find all past KS1 SATS papers</a:t>
            </a:r>
          </a:p>
          <a:p>
            <a:pPr algn="ctr"/>
            <a:r>
              <a:rPr lang="en-GB" sz="3200" dirty="0">
                <a:ea typeface="+mn-lt"/>
                <a:cs typeface="+mn-lt"/>
              </a:rPr>
              <a:t>https://www.testbase.co.uk/past-papers/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051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27F5-4A53-4053-8B77-8CB2B9B8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Paper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55864-03F3-4645-86DC-BAEA81287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" y="1962150"/>
            <a:ext cx="5364163" cy="2376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0712CC-F056-4A6F-9741-9D9F4C4BE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693" y="365125"/>
            <a:ext cx="5716970" cy="3778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ED4B71-33A2-4220-A493-16A1C912AC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230"/>
          <a:stretch/>
        </p:blipFill>
        <p:spPr>
          <a:xfrm>
            <a:off x="6298654" y="4473574"/>
            <a:ext cx="5733009" cy="2076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980682-134D-482E-A4CE-8704C2A37C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302"/>
          <a:stretch/>
        </p:blipFill>
        <p:spPr>
          <a:xfrm>
            <a:off x="160337" y="4610246"/>
            <a:ext cx="5514975" cy="20764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1250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0097E-A6B5-4433-8F83-D987FC8D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and Punctuation Paper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23A483-696A-45B5-9A1D-0B0CEDE8E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9786" y="2010772"/>
            <a:ext cx="4362489" cy="1234667"/>
          </a:xfr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54CAFB-B4FB-4A8A-AE25-A71F35495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854" y="1547812"/>
            <a:ext cx="4362489" cy="9953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9DFC1A-A064-4F4B-B981-4C53C7E41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79" y="4111052"/>
            <a:ext cx="3604934" cy="2494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CBF3E-BCB5-4C4A-9DEF-350C1AF27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320" y="2674730"/>
            <a:ext cx="3708023" cy="17815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326450-3B3F-4E65-AE26-CE2B1DE2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970" y="3975072"/>
            <a:ext cx="2981327" cy="2670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FAD491-E8BC-4AEE-86EA-864F3C78E6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221" y="2053923"/>
            <a:ext cx="2780554" cy="1570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2C7027-142B-4A68-AFA2-D173CC29C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2043" y="4543423"/>
            <a:ext cx="3924300" cy="13617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2832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A015-B12F-494F-B29B-4C0FCB88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 at home?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F36D5-BF4E-4A30-9935-546C49AF9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3617686" cy="4251960"/>
          </a:xfrm>
        </p:spPr>
        <p:txBody>
          <a:bodyPr>
            <a:normAutofit lnSpcReduction="10000"/>
          </a:bodyPr>
          <a:lstStyle/>
          <a:p>
            <a:r>
              <a:rPr lang="en-GB" u="sng" dirty="0"/>
              <a:t>Apps/Websites:</a:t>
            </a:r>
          </a:p>
          <a:p>
            <a:pPr lvl="1"/>
            <a:r>
              <a:rPr lang="en-GB" dirty="0" err="1"/>
              <a:t>Whiterose</a:t>
            </a:r>
            <a:r>
              <a:rPr lang="en-GB" dirty="0"/>
              <a:t> Maths 1 minute maths</a:t>
            </a:r>
          </a:p>
          <a:p>
            <a:pPr lvl="1"/>
            <a:r>
              <a:rPr lang="en-GB" dirty="0" err="1"/>
              <a:t>Numbots</a:t>
            </a:r>
            <a:endParaRPr lang="en-GB" dirty="0"/>
          </a:p>
          <a:p>
            <a:pPr lvl="1"/>
            <a:r>
              <a:rPr lang="en-GB" dirty="0"/>
              <a:t>T Rockstars</a:t>
            </a:r>
          </a:p>
          <a:p>
            <a:pPr lvl="1"/>
            <a:r>
              <a:rPr lang="en-GB" dirty="0"/>
              <a:t>Hit the Button</a:t>
            </a:r>
          </a:p>
          <a:p>
            <a:pPr lvl="1"/>
            <a:r>
              <a:rPr lang="en-GB" dirty="0"/>
              <a:t>BBC Bitesize – Small Town Superheroes</a:t>
            </a:r>
          </a:p>
          <a:p>
            <a:r>
              <a:rPr lang="en-GB" u="sng" dirty="0"/>
              <a:t>In the car:</a:t>
            </a:r>
          </a:p>
          <a:p>
            <a:pPr lvl="1"/>
            <a:r>
              <a:rPr lang="en-GB" dirty="0"/>
              <a:t>Counting in 2s, 5s, 10s, 3s</a:t>
            </a:r>
          </a:p>
          <a:p>
            <a:pPr lvl="1"/>
            <a:r>
              <a:rPr lang="en-GB" dirty="0"/>
              <a:t>10 more/less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2F77FA-DAB8-49AA-A96E-7CC07451E2B0}"/>
              </a:ext>
            </a:extLst>
          </p:cNvPr>
          <p:cNvSpPr txBox="1">
            <a:spLocks/>
          </p:cNvSpPr>
          <p:nvPr/>
        </p:nvSpPr>
        <p:spPr>
          <a:xfrm>
            <a:off x="5927272" y="1736880"/>
            <a:ext cx="5803207" cy="4251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At home…</a:t>
            </a:r>
          </a:p>
          <a:p>
            <a:pPr lvl="1"/>
            <a:r>
              <a:rPr lang="en-GB" dirty="0"/>
              <a:t>Reading - Use the question bookmark to ask additional questions about the text</a:t>
            </a:r>
          </a:p>
          <a:p>
            <a:pPr lvl="1"/>
            <a:r>
              <a:rPr lang="en-GB" dirty="0"/>
              <a:t>Maths – Practise solving arithmetic questions as seen on the papers</a:t>
            </a:r>
          </a:p>
          <a:p>
            <a:pPr lvl="1"/>
            <a:r>
              <a:rPr lang="en-GB" dirty="0"/>
              <a:t>Spelling -Practice the weekly spellings and go back through previous weeks ones too – can they remember any of them?</a:t>
            </a:r>
          </a:p>
          <a:p>
            <a:pPr lvl="1"/>
            <a:r>
              <a:rPr lang="en-GB" dirty="0"/>
              <a:t>Grammar – conversations about nouns/verbs/adjectives/adverbs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B2BAA-129F-4AFA-9574-BD4CAD73E04F}"/>
              </a:ext>
            </a:extLst>
          </p:cNvPr>
          <p:cNvSpPr txBox="1"/>
          <p:nvPr/>
        </p:nvSpPr>
        <p:spPr>
          <a:xfrm>
            <a:off x="4235953" y="5672206"/>
            <a:ext cx="71178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Remember to </a:t>
            </a:r>
            <a:r>
              <a:rPr lang="en-GB" sz="3200" b="1" u="sng" dirty="0"/>
              <a:t>NOT</a:t>
            </a:r>
            <a:r>
              <a:rPr lang="en-GB" sz="3200" b="1" dirty="0"/>
              <a:t> mention it to your child – they do not need to know!</a:t>
            </a:r>
          </a:p>
          <a:p>
            <a:pPr algn="ctr"/>
            <a:r>
              <a:rPr lang="en-GB" sz="3200" b="1" dirty="0"/>
              <a:t>Don’t panic or stress, they will all be absolutely AMAZING!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74BF4B89-8865-4C66-9CF6-54F71C15B477}"/>
              </a:ext>
            </a:extLst>
          </p:cNvPr>
          <p:cNvSpPr/>
          <p:nvPr/>
        </p:nvSpPr>
        <p:spPr>
          <a:xfrm>
            <a:off x="10716127" y="6165301"/>
            <a:ext cx="541421" cy="600165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55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13B2C6-330B-9C49-4355-BDB61FAF040B}"/>
              </a:ext>
            </a:extLst>
          </p:cNvPr>
          <p:cNvSpPr/>
          <p:nvPr/>
        </p:nvSpPr>
        <p:spPr>
          <a:xfrm>
            <a:off x="1879601" y="1255714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7583B6-DAB1-1334-15AE-ECDD83FA398D}"/>
              </a:ext>
            </a:extLst>
          </p:cNvPr>
          <p:cNvSpPr/>
          <p:nvPr/>
        </p:nvSpPr>
        <p:spPr>
          <a:xfrm>
            <a:off x="1698626" y="1255714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/>
          <a:lstStyle/>
          <a:p>
            <a:pPr marL="182562"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Listening to your child read can take many forms:</a:t>
            </a:r>
          </a:p>
          <a:p>
            <a:pPr marL="182562"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First and foremost, focus developing an enjoyment and love of reading.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Enjoy stories together – reading stories to your child is equally as important as listening to your child read.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Read a little at a time but often, rather than rarely but for long periods of time!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Talk about the story before, during and afterwards – discuss the plot, the characters, their feelings and actions, how it makes you feel, predict what will happen and encourage your child to have their own opinions.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Look up definitions of words together – you could use a dictionary, the Internet or an app on a phone or tablet.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All reading is valuable – it doesn’t have to be just stories. Reading can involve                     anything from fiction and non-fiction, poetry, newspapers, magazines, football             programmes, TV guides.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Visit the local library - it’s free!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182562"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C81CC0-ECEC-69F3-6367-8E2771560662}"/>
              </a:ext>
            </a:extLst>
          </p:cNvPr>
          <p:cNvSpPr/>
          <p:nvPr/>
        </p:nvSpPr>
        <p:spPr>
          <a:xfrm>
            <a:off x="9750425" y="5930900"/>
            <a:ext cx="755650" cy="757238"/>
          </a:xfrm>
          <a:prstGeom prst="ellipse">
            <a:avLst/>
          </a:prstGeom>
          <a:solidFill>
            <a:srgbClr val="A2DD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80B4D-54E7-F846-6C25-3313F2ECC777}"/>
              </a:ext>
            </a:extLst>
          </p:cNvPr>
          <p:cNvSpPr txBox="1">
            <a:spLocks/>
          </p:cNvSpPr>
          <p:nvPr/>
        </p:nvSpPr>
        <p:spPr>
          <a:xfrm>
            <a:off x="1698626" y="-698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Reading at home…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7B5DA4-16AE-A6B3-1F70-ED0E6B52D2E1}"/>
              </a:ext>
            </a:extLst>
          </p:cNvPr>
          <p:cNvSpPr/>
          <p:nvPr/>
        </p:nvSpPr>
        <p:spPr>
          <a:xfrm>
            <a:off x="1879601" y="12287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904B1B-8064-F9A7-A084-7664AFFDB9AB}"/>
              </a:ext>
            </a:extLst>
          </p:cNvPr>
          <p:cNvSpPr/>
          <p:nvPr/>
        </p:nvSpPr>
        <p:spPr>
          <a:xfrm>
            <a:off x="1890714" y="12287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Practise and learn weekly spelling lists – make it fun!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Encourage opportunities for writing, such as letters to family or friends, shopping lists, notes or reminders, stories or poems.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Write together – be a good role model for writing.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Encourage use of a dictionary to check spelling.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Allow your child to use a computer for word processing, which will allow for editing and correcting of errors without lots of crossing out.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Remember that good readers become good writers! Identify good writing features when reading (e.g. vocabulary, sentence structure, punctuation).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Show your appreciation: praise and encourage, even for small successes!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100EC-FA02-60D2-4742-69386C03AC3B}"/>
              </a:ext>
            </a:extLst>
          </p:cNvPr>
          <p:cNvSpPr txBox="1">
            <a:spLocks/>
          </p:cNvSpPr>
          <p:nvPr/>
        </p:nvSpPr>
        <p:spPr>
          <a:xfrm>
            <a:off x="211783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Writing at home…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E2CF-AF46-4F9C-A0BD-539107B6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not panic!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DED54-8DB2-4DE9-AEF0-A576FDB5C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4000" b="1" dirty="0"/>
              <a:t>We do not want anybody worrying about these assessments. They are more our worry than yours! </a:t>
            </a:r>
          </a:p>
          <a:p>
            <a:r>
              <a:rPr lang="en-GB" sz="4000" b="1" dirty="0"/>
              <a:t>It is important that the children do </a:t>
            </a:r>
            <a:r>
              <a:rPr lang="en-GB" sz="4000" b="1" u="sng" dirty="0"/>
              <a:t>NOT</a:t>
            </a:r>
            <a:r>
              <a:rPr lang="en-GB" sz="4000" b="1" dirty="0"/>
              <a:t> know about these assessments. They will perform so much better without any worry/anxiety or stress. </a:t>
            </a:r>
          </a:p>
          <a:p>
            <a:r>
              <a:rPr lang="en-GB" sz="4000" b="1" dirty="0"/>
              <a:t>Their best is good enough. Our teacher assessment will count for more than the assessments. </a:t>
            </a:r>
          </a:p>
        </p:txBody>
      </p:sp>
    </p:spTree>
    <p:extLst>
      <p:ext uri="{BB962C8B-B14F-4D97-AF65-F5344CB8AC3E}">
        <p14:creationId xmlns:p14="http://schemas.microsoft.com/office/powerpoint/2010/main" val="4279149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4C71C8-4FD9-F755-BFE6-DDC27D70C72B}"/>
              </a:ext>
            </a:extLst>
          </p:cNvPr>
          <p:cNvSpPr/>
          <p:nvPr/>
        </p:nvSpPr>
        <p:spPr>
          <a:xfrm>
            <a:off x="1876426" y="1255714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3E4AE6-5951-6908-189F-EAB69037B3DA}"/>
              </a:ext>
            </a:extLst>
          </p:cNvPr>
          <p:cNvSpPr/>
          <p:nvPr/>
        </p:nvSpPr>
        <p:spPr>
          <a:xfrm>
            <a:off x="1890714" y="1263650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Play times tables games.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Play mental maths games including counting in different amounts, forwards and backwards.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Encourage opportunities for telling the time.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Encourage opportunities for counting coins and money e.g. finding amounts or calculating change when shopping.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Look for numbers on street signs, car registrations and anywhere else.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Look for examples of 2D and 3D shapes around the home.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Identify, weigh or measure quantities and amounts in the kitchen or in recipes.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Debbie Hepplewhite Print Font" panose="03050602040000000000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Play games involving numbers or logic, such as dominoes, card games,</a:t>
            </a:r>
          </a:p>
          <a:p>
            <a:pPr marL="177800" indent="136525"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Debbie Hepplewhite Print Font" panose="03050602040000000000" pitchFamily="66" charset="0"/>
              </a:rPr>
              <a:t>draughts or chess.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9DC24-4DF3-B676-3369-012CD6E65638}"/>
              </a:ext>
            </a:extLst>
          </p:cNvPr>
          <p:cNvSpPr txBox="1">
            <a:spLocks/>
          </p:cNvSpPr>
          <p:nvPr/>
        </p:nvSpPr>
        <p:spPr>
          <a:xfrm>
            <a:off x="2875785" y="-777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Maths at home…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21804-98E5-4EF3-919F-CB42E23F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When, what and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2BA65-8293-41C7-9228-9B7FDD251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4000" b="1" dirty="0"/>
              <a:t>SATs will take place around at any point during </a:t>
            </a:r>
            <a:r>
              <a:rPr lang="en-GB" sz="4000" b="1" u="sng" dirty="0"/>
              <a:t>May – Make sure your child is in school!</a:t>
            </a:r>
          </a:p>
          <a:p>
            <a:r>
              <a:rPr lang="en-GB" sz="4000" b="1" dirty="0"/>
              <a:t>They will be carried out in </a:t>
            </a:r>
            <a:r>
              <a:rPr lang="en-GB" sz="4000" b="1" u="sng" dirty="0"/>
              <a:t>small</a:t>
            </a:r>
            <a:r>
              <a:rPr lang="en-GB" sz="4000" b="1" dirty="0"/>
              <a:t> groups with an adult (usually Mrs Atkinson, Miss </a:t>
            </a:r>
            <a:r>
              <a:rPr lang="en-GB" sz="4000" b="1" dirty="0" err="1"/>
              <a:t>Malpass</a:t>
            </a:r>
            <a:r>
              <a:rPr lang="en-GB" sz="4000" b="1" dirty="0"/>
              <a:t> or Mrs Huston) close by. </a:t>
            </a:r>
          </a:p>
          <a:p>
            <a:r>
              <a:rPr lang="en-GB" sz="4000" b="1" dirty="0"/>
              <a:t>They are </a:t>
            </a:r>
            <a:r>
              <a:rPr lang="en-GB" sz="4000" b="1" u="sng" dirty="0"/>
              <a:t>NOT</a:t>
            </a:r>
            <a:r>
              <a:rPr lang="en-GB" sz="4000" b="1" dirty="0"/>
              <a:t> timed.</a:t>
            </a:r>
          </a:p>
          <a:p>
            <a:r>
              <a:rPr lang="en-GB" sz="4000" b="1" dirty="0"/>
              <a:t>6 assessment papers in total…</a:t>
            </a:r>
          </a:p>
          <a:p>
            <a:r>
              <a:rPr lang="en-GB" sz="4000" b="1" dirty="0"/>
              <a:t>There are no tests in Writing or Science.</a:t>
            </a:r>
          </a:p>
        </p:txBody>
      </p:sp>
    </p:spTree>
    <p:extLst>
      <p:ext uri="{BB962C8B-B14F-4D97-AF65-F5344CB8AC3E}">
        <p14:creationId xmlns:p14="http://schemas.microsoft.com/office/powerpoint/2010/main" val="309850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24B7-B11A-C9E9-C33F-243B0DA4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Writing – Working Towards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5C8347FA-9B4A-72F2-4C01-B41594E3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2" t="15578" r="33546" b="63448"/>
          <a:stretch>
            <a:fillRect/>
          </a:stretch>
        </p:blipFill>
        <p:spPr bwMode="auto">
          <a:xfrm>
            <a:off x="1755971" y="2306814"/>
            <a:ext cx="9372093" cy="36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76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24B7-B11A-C9E9-C33F-243B0DA4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Writing – Working At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F644B443-8D96-A315-F794-200CB8FFA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6" t="36650" r="33290" b="31831"/>
          <a:stretch>
            <a:fillRect/>
          </a:stretch>
        </p:blipFill>
        <p:spPr bwMode="auto">
          <a:xfrm>
            <a:off x="2530531" y="2056335"/>
            <a:ext cx="8347676" cy="443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3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24B7-B11A-C9E9-C33F-243B0DA4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Writing – Greater Depth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9FC86E49-89B6-E447-DFA5-25C22AF5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7" t="68169" r="33545" b="9834"/>
          <a:stretch>
            <a:fillRect/>
          </a:stretch>
        </p:blipFill>
        <p:spPr bwMode="auto">
          <a:xfrm>
            <a:off x="1429461" y="2330724"/>
            <a:ext cx="9742834" cy="36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32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6988-B155-7960-007E-A42E5334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173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Science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3B8CB55-21B8-8997-1143-50B53929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7" t="24770" r="33136" b="14000"/>
          <a:stretch>
            <a:fillRect/>
          </a:stretch>
        </p:blipFill>
        <p:spPr bwMode="auto">
          <a:xfrm>
            <a:off x="4041053" y="1795736"/>
            <a:ext cx="4924272" cy="493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40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8E92-361D-4B42-BA99-197BCC3C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B71C-307C-4FFB-9041-1CAF7365D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921687"/>
            <a:ext cx="10515600" cy="4251960"/>
          </a:xfrm>
        </p:spPr>
        <p:txBody>
          <a:bodyPr>
            <a:normAutofit fontScale="92500" lnSpcReduction="20000"/>
          </a:bodyPr>
          <a:lstStyle/>
          <a:p>
            <a:r>
              <a:rPr lang="en-GB" sz="3600" b="1" u="sng" dirty="0"/>
              <a:t>Arithmetic Paper </a:t>
            </a:r>
          </a:p>
          <a:p>
            <a:pPr lvl="1"/>
            <a:r>
              <a:rPr lang="en-GB" sz="3200" b="1" dirty="0"/>
              <a:t>20 questions</a:t>
            </a:r>
          </a:p>
          <a:p>
            <a:pPr lvl="1"/>
            <a:r>
              <a:rPr lang="en-GB" sz="3200" b="1" dirty="0"/>
              <a:t>Covers addition, subtraction, multiplication, division and fractions</a:t>
            </a:r>
          </a:p>
          <a:p>
            <a:r>
              <a:rPr lang="en-GB" sz="3600" b="1" u="sng" dirty="0"/>
              <a:t>Reasoning Paper</a:t>
            </a:r>
          </a:p>
          <a:p>
            <a:pPr lvl="1"/>
            <a:r>
              <a:rPr lang="en-GB" sz="3200" b="1" dirty="0"/>
              <a:t>Between 30/35 worded/problem solving questions</a:t>
            </a:r>
          </a:p>
          <a:p>
            <a:pPr lvl="1"/>
            <a:r>
              <a:rPr lang="en-GB" sz="3200" b="1" dirty="0"/>
              <a:t>Selection of questions covering all elements of the Year 2 mathematics curriculum</a:t>
            </a:r>
          </a:p>
          <a:p>
            <a:pPr lvl="1"/>
            <a:r>
              <a:rPr lang="en-GB" sz="3200" b="1" dirty="0"/>
              <a:t>Questions can be read to them (except key mathematical vocabulary)</a:t>
            </a:r>
          </a:p>
          <a:p>
            <a:pPr lvl="1"/>
            <a:r>
              <a:rPr lang="en-GB" sz="3200" b="1" dirty="0"/>
              <a:t>The paper starts off with 5 questions that are verbally read by the teacher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341CB-A37C-44B5-A990-2AD05B428ED1}"/>
              </a:ext>
            </a:extLst>
          </p:cNvPr>
          <p:cNvSpPr txBox="1"/>
          <p:nvPr/>
        </p:nvSpPr>
        <p:spPr>
          <a:xfrm>
            <a:off x="8810171" y="2365829"/>
            <a:ext cx="2859315" cy="353943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Please</a:t>
            </a:r>
            <a:endParaRPr lang="en-US" dirty="0">
              <a:latin typeface="The Hand"/>
            </a:endParaRPr>
          </a:p>
          <a:p>
            <a:pPr algn="ctr"/>
            <a:r>
              <a:rPr lang="en-GB" sz="3200" dirty="0">
                <a:latin typeface="Modern Love"/>
              </a:rPr>
              <a:t>Click  here to find all past KS1 SATS papers</a:t>
            </a:r>
          </a:p>
          <a:p>
            <a:pPr algn="ctr"/>
            <a:r>
              <a:rPr lang="en-GB" sz="3200" dirty="0">
                <a:ea typeface="+mn-lt"/>
                <a:cs typeface="+mn-lt"/>
              </a:rPr>
              <a:t>https://www.testbase.co.uk/past-papers/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49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4197-1052-4370-9E39-C6DD018FC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Arithmetic Paper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5E478-861D-4EA2-BEC4-55DB64EEC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95727">
            <a:off x="4125939" y="2093084"/>
            <a:ext cx="3243149" cy="2029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07DAB-290D-4E3E-A48E-0053F4CDC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426" y="2414383"/>
            <a:ext cx="3241324" cy="2029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9F9C8-A4F9-4F58-A84A-F94F3E795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611" y="109341"/>
            <a:ext cx="3555321" cy="2205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ED4DD3-8A08-44CB-B6EA-EB7CF6BC2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719" y="4524712"/>
            <a:ext cx="3555323" cy="22239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D34321-6D86-4F03-83AF-6F8F963A7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88120">
            <a:off x="296544" y="4273301"/>
            <a:ext cx="3555322" cy="2223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BF5E9E-1CB5-4E81-B886-043B45A62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78" y="1916236"/>
            <a:ext cx="3555322" cy="2223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CFA41D-091B-435D-BF28-25CBE8ED9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78159">
            <a:off x="8263007" y="4118374"/>
            <a:ext cx="3555322" cy="22170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108304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412425"/>
      </a:dk2>
      <a:lt2>
        <a:srgbClr val="E8E2E4"/>
      </a:lt2>
      <a:accent1>
        <a:srgbClr val="80AA9F"/>
      </a:accent1>
      <a:accent2>
        <a:srgbClr val="75AC87"/>
      </a:accent2>
      <a:accent3>
        <a:srgbClr val="86AB81"/>
      </a:accent3>
      <a:accent4>
        <a:srgbClr val="90AA74"/>
      </a:accent4>
      <a:accent5>
        <a:srgbClr val="A1A47C"/>
      </a:accent5>
      <a:accent6>
        <a:srgbClr val="B29F7A"/>
      </a:accent6>
      <a:hlink>
        <a:srgbClr val="AE697C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</TotalTime>
  <Words>985</Words>
  <Application>Microsoft Macintosh PowerPoint</Application>
  <PresentationFormat>Widescreen</PresentationFormat>
  <Paragraphs>125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Debbie Hepplewhite Print Font</vt:lpstr>
      <vt:lpstr>Modern Love</vt:lpstr>
      <vt:lpstr>The Hand</vt:lpstr>
      <vt:lpstr>Tuffy</vt:lpstr>
      <vt:lpstr>Wingdings</vt:lpstr>
      <vt:lpstr>SketchyVTI</vt:lpstr>
      <vt:lpstr>Year 2 SATs Meeting</vt:lpstr>
      <vt:lpstr>Do not panic!</vt:lpstr>
      <vt:lpstr>When, what and how?</vt:lpstr>
      <vt:lpstr>Writing – Working Towards</vt:lpstr>
      <vt:lpstr>Writing – Working At</vt:lpstr>
      <vt:lpstr>Writing – Greater Depth</vt:lpstr>
      <vt:lpstr>Science</vt:lpstr>
      <vt:lpstr>Maths…</vt:lpstr>
      <vt:lpstr>Arithmetic Paper</vt:lpstr>
      <vt:lpstr>Reasoning Paper</vt:lpstr>
      <vt:lpstr>Reading…</vt:lpstr>
      <vt:lpstr>Reading Paper 1</vt:lpstr>
      <vt:lpstr>Reading Paper 2</vt:lpstr>
      <vt:lpstr>SPAG (Spelling, Grammar and Punctuation)…</vt:lpstr>
      <vt:lpstr>Spelling Paper</vt:lpstr>
      <vt:lpstr>Grammar and Punctuation Paper</vt:lpstr>
      <vt:lpstr>How can you help at home?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SATs Meeting</dc:title>
  <dc:creator>Sarah Atkinson</dc:creator>
  <cp:lastModifiedBy>Wendy Yeomans</cp:lastModifiedBy>
  <cp:revision>56</cp:revision>
  <dcterms:created xsi:type="dcterms:W3CDTF">2022-01-30T16:07:03Z</dcterms:created>
  <dcterms:modified xsi:type="dcterms:W3CDTF">2023-02-27T19:31:56Z</dcterms:modified>
</cp:coreProperties>
</file>