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6"/>
  </p:notesMasterIdLst>
  <p:sldIdLst>
    <p:sldId id="256" r:id="rId2"/>
    <p:sldId id="257" r:id="rId3"/>
    <p:sldId id="283" r:id="rId4"/>
    <p:sldId id="271" r:id="rId5"/>
    <p:sldId id="301" r:id="rId6"/>
    <p:sldId id="291" r:id="rId7"/>
    <p:sldId id="267" r:id="rId8"/>
    <p:sldId id="259" r:id="rId9"/>
    <p:sldId id="274" r:id="rId10"/>
    <p:sldId id="272" r:id="rId11"/>
    <p:sldId id="273" r:id="rId12"/>
    <p:sldId id="290" r:id="rId13"/>
    <p:sldId id="275" r:id="rId14"/>
    <p:sldId id="277" r:id="rId15"/>
    <p:sldId id="278" r:id="rId16"/>
    <p:sldId id="279" r:id="rId17"/>
    <p:sldId id="299" r:id="rId18"/>
    <p:sldId id="300" r:id="rId19"/>
    <p:sldId id="280" r:id="rId20"/>
    <p:sldId id="302" r:id="rId21"/>
    <p:sldId id="303" r:id="rId22"/>
    <p:sldId id="261" r:id="rId23"/>
    <p:sldId id="304"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5B4BB-8339-82E7-4D7E-68DD858952AA}" v="42" dt="2023-07-11T12:44:00.061"/>
    <p1510:client id="{71A7914B-E813-F69B-7FC7-AC5CD7F4C6B1}" v="29" dt="2023-07-12T14:33:08.503"/>
    <p1510:client id="{AF7414F5-8425-50F8-C075-361D8892BD65}" v="1085" dt="2023-07-06T15:36:54.583"/>
    <p1510:client id="{B6412734-E3C5-8302-90F9-10560AB90BAD}" v="70" dt="2023-06-27T12:03:41.593"/>
    <p1510:client id="{CC0634F0-E786-627D-105B-735891870D1B}" v="83" dt="2023-06-19T19:03:00.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98"/>
  </p:normalViewPr>
  <p:slideViewPr>
    <p:cSldViewPr>
      <p:cViewPr varScale="1">
        <p:scale>
          <a:sx n="105" d="100"/>
          <a:sy n="105" d="100"/>
        </p:scale>
        <p:origin x="1722" y="102"/>
      </p:cViewPr>
      <p:guideLst>
        <p:guide orient="horz" pos="2160"/>
        <p:guide pos="28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6T11:58:15.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66 386,'780'0,"-776"0,-2 1,0 0,0-1,0 1,0-1,0 1,1-1,-1 0,0 0,0 0,0 0,0 0,0 0,1-1,-1 1,0-1,0 1,0-1,0 0,0 0,0 0,-1 0,1 0,0 0,0 0,-1-1,1 1,-1-1,1 1,-1-1,1 0,-1 1,0-1,0 0,0 0,0 0,0 0,0 0,-1 0,1 0,-1 0,1 0,-1 0,0-2,-12-259,16 238,-5 26,0 0,0-1,-1 1,1 0,0-1,-1 1,1-1,-1 0,1 1,-1-1,1 0,-1 0,1 0,-1 0,1 0,-1 0,1 0,0-1,-1 1,1-1,-1 1,1-1,0 1,-1-1,1 0,0 1,-1-1,1 0,0 0,0 0,0 0,0 0,0 0,0 0,0-1,0 1,1 0,-1 0,0-1,1 1,-1-1,1 1,-1 0,1-1,0 1,-1-1,1 1,0-1,0 1,0-1,0 1,1-1,-1 1,0-1,0 1,1 0,-1-1,1 1,0-1,-1 1,1 0,0 0,0-1,-1 1,1 0,0 0,0 0,0 0,1 0,-42 16,0-2,-1-2,-1-1,0-2,0-2,0-1,-1-3,0-2,1-1,-26-5,-60 3,-99 4,224 2,0 0,0 0,0 1,1-1,0 1,-1-1,1 1,1 0,-1 0,0 0,1 0,0 0,0 1,0-1,1 0,-1 0,1 1,0-1,0 0,1 0,-1 1,1-1,0 0,0 0,1 2,-1 9,2 210,-2-223,-1 0,1 0,0 0,0 0,0 0,1 0,-1 0,0-1,1 1,-1 0,1-1,-1 1,1-1,0 0,-1 0,1 1,0-1,0 0,0 0,0-1,0 1,0 0,0-1,1 1,-1-1,0 0,0 0,0 1,0-2,1 1,-1 0,0 0,0-1,0 1,0-1,0 1,0-1,0 0,0 0,0 0,0 0,0 0,0 0,-1-1,1 1,0-1,-1 1,1-1,-1 0,0 1,0-1,1 0,-1 0,0 0,0-1,26-13,-15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6T11:58:21.52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6T11:58:29.71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6T11:58:29.9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857DA-059D-48FD-87AA-E33E365F4FE5}" type="datetimeFigureOut">
              <a:rPr lang="en-GB" smtClean="0"/>
              <a:t>11/09/2023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DCEFE-1EC3-40B5-8880-58BF0D69445B}" type="slidenum">
              <a:rPr lang="en-GB" smtClean="0"/>
              <a:t>‹#›</a:t>
            </a:fld>
            <a:endParaRPr lang="en-GB"/>
          </a:p>
        </p:txBody>
      </p:sp>
    </p:spTree>
    <p:extLst>
      <p:ext uri="{BB962C8B-B14F-4D97-AF65-F5344CB8AC3E}">
        <p14:creationId xmlns:p14="http://schemas.microsoft.com/office/powerpoint/2010/main" val="425219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ADCEFE-1EC3-40B5-8880-58BF0D69445B}" type="slidenum">
              <a:rPr lang="en-GB" smtClean="0"/>
              <a:t>1</a:t>
            </a:fld>
            <a:endParaRPr lang="en-GB"/>
          </a:p>
        </p:txBody>
      </p:sp>
    </p:spTree>
    <p:extLst>
      <p:ext uri="{BB962C8B-B14F-4D97-AF65-F5344CB8AC3E}">
        <p14:creationId xmlns:p14="http://schemas.microsoft.com/office/powerpoint/2010/main" val="137885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ADCEFE-1EC3-40B5-8880-58BF0D69445B}" type="slidenum">
              <a:rPr lang="en-GB" smtClean="0"/>
              <a:t>3</a:t>
            </a:fld>
            <a:endParaRPr lang="en-GB"/>
          </a:p>
        </p:txBody>
      </p:sp>
    </p:spTree>
    <p:extLst>
      <p:ext uri="{BB962C8B-B14F-4D97-AF65-F5344CB8AC3E}">
        <p14:creationId xmlns:p14="http://schemas.microsoft.com/office/powerpoint/2010/main" val="281883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059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987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4014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906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003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763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847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DDF080-5E8C-48AD-84E5-6C08B304C14E}"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60764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31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27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46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dirty="0"/>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603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442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545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873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00855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843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9/11/2023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83384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tjosephsworcester.co.uk/curriculum/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hyperlink" Target="https://www.ceop.police.uk/ceop-report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tmp"/><Relationship Id="rId3" Type="http://schemas.openxmlformats.org/officeDocument/2006/relationships/hyperlink" Target="https://forms.office.com/e/icLhK4MGuW" TargetMode="External"/><Relationship Id="rId7" Type="http://schemas.openxmlformats.org/officeDocument/2006/relationships/customXml" Target="../ink/ink1.xml"/><Relationship Id="rId12"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6.tmp"/><Relationship Id="rId11" Type="http://schemas.openxmlformats.org/officeDocument/2006/relationships/customXml" Target="../ink/ink3.xml"/><Relationship Id="rId5" Type="http://schemas.openxmlformats.org/officeDocument/2006/relationships/image" Target="../media/image45.png"/><Relationship Id="rId10" Type="http://schemas.openxmlformats.org/officeDocument/2006/relationships/image" Target="../media/image440.png"/><Relationship Id="rId4" Type="http://schemas.openxmlformats.org/officeDocument/2006/relationships/hyperlink" Target="https://forms.office.com/e/iPuzF3B44Y" TargetMode="External"/><Relationship Id="rId9" Type="http://schemas.openxmlformats.org/officeDocument/2006/relationships/customXml" Target="../ink/ink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nationalonlinesafety.com/enrol/st-joseph-s-catholic-primary-school-wr4-9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year2pearclassrooms@st-josephs-pri.worcs.sch.uk" TargetMode="External"/><Relationship Id="rId2" Type="http://schemas.openxmlformats.org/officeDocument/2006/relationships/hyperlink" Target="mailto:year2oakclassroom@st-josephs-pri.worcs.sch.uk"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hyperlink" Target="http://www.school-portal.co.uk/GroupHomepage.asp?GroupID=1071393" TargetMode="External"/><Relationship Id="rId2" Type="http://schemas.openxmlformats.org/officeDocument/2006/relationships/hyperlink" Target="http://www.school-portal.co.uk/GroupHomepage.asp?GroupID=1071394"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hyperlink" Target="http://www.school-portal.co.uk/GroupHomepage.asp?GroupID=107138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404664"/>
            <a:ext cx="8892480" cy="1754326"/>
          </a:xfrm>
          <a:prstGeom prst="rect">
            <a:avLst/>
          </a:prstGeom>
        </p:spPr>
        <p:txBody>
          <a:bodyPr wrap="square" lIns="91440" tIns="45720" rIns="91440" bIns="45720" anchor="t">
            <a:spAutoFit/>
          </a:bodyPr>
          <a:lstStyle/>
          <a:p>
            <a:pPr algn="ctr"/>
            <a:r>
              <a:rPr lang="en-GB" sz="5400" dirty="0">
                <a:latin typeface="Debbie Hepplewhite Print Font" panose="03050602040000000000" pitchFamily="66" charset="0"/>
              </a:rPr>
              <a:t>Welcome to </a:t>
            </a:r>
          </a:p>
          <a:p>
            <a:pPr algn="ctr"/>
            <a:r>
              <a:rPr lang="en-GB" sz="5400" dirty="0">
                <a:latin typeface="Debbie Hepplewhite Print Font" panose="03050602040000000000" pitchFamily="66" charset="0"/>
              </a:rPr>
              <a:t>Year 2 </a:t>
            </a:r>
          </a:p>
        </p:txBody>
      </p:sp>
      <p:pic>
        <p:nvPicPr>
          <p:cNvPr id="2" name="Picture 1">
            <a:extLst>
              <a:ext uri="{FF2B5EF4-FFF2-40B4-BE49-F238E27FC236}">
                <a16:creationId xmlns:a16="http://schemas.microsoft.com/office/drawing/2014/main" id="{2DD55B38-0100-4457-A6D1-0B6B63047B7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37247" y="2191335"/>
            <a:ext cx="1970858" cy="1968101"/>
          </a:xfrm>
          <a:prstGeom prst="rect">
            <a:avLst/>
          </a:prstGeom>
        </p:spPr>
      </p:pic>
      <p:pic>
        <p:nvPicPr>
          <p:cNvPr id="8" name="Picture 7">
            <a:extLst>
              <a:ext uri="{FF2B5EF4-FFF2-40B4-BE49-F238E27FC236}">
                <a16:creationId xmlns:a16="http://schemas.microsoft.com/office/drawing/2014/main" id="{A2FADB52-B321-4272-9AF1-F8E1BE282A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54342" y="991143"/>
            <a:ext cx="2496277" cy="1872208"/>
          </a:xfrm>
          <a:prstGeom prst="rect">
            <a:avLst/>
          </a:prstGeom>
        </p:spPr>
      </p:pic>
      <p:pic>
        <p:nvPicPr>
          <p:cNvPr id="10" name="Picture 9">
            <a:extLst>
              <a:ext uri="{FF2B5EF4-FFF2-40B4-BE49-F238E27FC236}">
                <a16:creationId xmlns:a16="http://schemas.microsoft.com/office/drawing/2014/main" id="{1BEC109A-E32D-432A-846D-91FFD76D2F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05876" y="1798163"/>
            <a:ext cx="3083102" cy="2312327"/>
          </a:xfrm>
          <a:prstGeom prst="rect">
            <a:avLst/>
          </a:prstGeom>
        </p:spPr>
      </p:pic>
      <p:pic>
        <p:nvPicPr>
          <p:cNvPr id="14" name="Picture 13">
            <a:extLst>
              <a:ext uri="{FF2B5EF4-FFF2-40B4-BE49-F238E27FC236}">
                <a16:creationId xmlns:a16="http://schemas.microsoft.com/office/drawing/2014/main" id="{1D02383B-B376-4DF4-836E-82F678E47B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01160" y="4797152"/>
            <a:ext cx="2411760" cy="1808820"/>
          </a:xfrm>
          <a:prstGeom prst="rect">
            <a:avLst/>
          </a:prstGeom>
        </p:spPr>
      </p:pic>
      <p:pic>
        <p:nvPicPr>
          <p:cNvPr id="18" name="Picture 17">
            <a:extLst>
              <a:ext uri="{FF2B5EF4-FFF2-40B4-BE49-F238E27FC236}">
                <a16:creationId xmlns:a16="http://schemas.microsoft.com/office/drawing/2014/main" id="{DBE790B5-3FF7-41C8-9E36-5E1D83AAC5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621728" y="4662590"/>
            <a:ext cx="2352704" cy="1764528"/>
          </a:xfrm>
          <a:prstGeom prst="rect">
            <a:avLst/>
          </a:prstGeom>
        </p:spPr>
      </p:pic>
      <p:pic>
        <p:nvPicPr>
          <p:cNvPr id="20" name="Picture 19">
            <a:extLst>
              <a:ext uri="{FF2B5EF4-FFF2-40B4-BE49-F238E27FC236}">
                <a16:creationId xmlns:a16="http://schemas.microsoft.com/office/drawing/2014/main" id="{E03503D6-AB0C-47AA-BD2A-0713778D2D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745708" y="3835145"/>
            <a:ext cx="2565352" cy="1924014"/>
          </a:xfrm>
          <a:prstGeom prst="rect">
            <a:avLst/>
          </a:prstGeom>
        </p:spPr>
      </p:pic>
      <p:pic>
        <p:nvPicPr>
          <p:cNvPr id="22" name="Picture 21">
            <a:extLst>
              <a:ext uri="{FF2B5EF4-FFF2-40B4-BE49-F238E27FC236}">
                <a16:creationId xmlns:a16="http://schemas.microsoft.com/office/drawing/2014/main" id="{ED751F30-7C1B-4008-BB7B-B2BE904D01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677627" y="4581925"/>
            <a:ext cx="2444893" cy="1833670"/>
          </a:xfrm>
          <a:prstGeom prst="rect">
            <a:avLst/>
          </a:prstGeom>
        </p:spPr>
      </p:pic>
    </p:spTree>
    <p:extLst>
      <p:ext uri="{BB962C8B-B14F-4D97-AF65-F5344CB8AC3E}">
        <p14:creationId xmlns:p14="http://schemas.microsoft.com/office/powerpoint/2010/main" val="197084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u="sng" dirty="0">
                <a:latin typeface="Debbie Hepplewhite Print Font" panose="03050602040000000000" pitchFamily="66" charset="0"/>
              </a:rPr>
              <a:t>Reading</a:t>
            </a:r>
            <a:endParaRPr lang="en-US" sz="4800" u="sng" dirty="0">
              <a:latin typeface="Debbie Hepplewhite Print Font" panose="03050602040000000000" pitchFamily="66" charset="0"/>
            </a:endParaRPr>
          </a:p>
        </p:txBody>
      </p:sp>
      <p:sp>
        <p:nvSpPr>
          <p:cNvPr id="2" name="Content Placeholder 1"/>
          <p:cNvSpPr>
            <a:spLocks noGrp="1"/>
          </p:cNvSpPr>
          <p:nvPr>
            <p:ph idx="1"/>
          </p:nvPr>
        </p:nvSpPr>
        <p:spPr>
          <a:xfrm>
            <a:off x="179511" y="2395771"/>
            <a:ext cx="8208913" cy="4104456"/>
          </a:xfrm>
        </p:spPr>
        <p:txBody>
          <a:bodyPr vert="horz" lIns="91440" tIns="45720" rIns="91440" bIns="45720" rtlCol="0" anchor="t">
            <a:normAutofit/>
          </a:bodyPr>
          <a:lstStyle/>
          <a:p>
            <a:pPr>
              <a:lnSpc>
                <a:spcPct val="160000"/>
              </a:lnSpc>
            </a:pPr>
            <a:r>
              <a:rPr lang="en-GB" sz="1400" dirty="0">
                <a:solidFill>
                  <a:schemeClr val="tx1"/>
                </a:solidFill>
                <a:latin typeface="Debbie Hepplewhite Print Font" panose="03050602040000000000" pitchFamily="66" charset="0"/>
              </a:rPr>
              <a:t>Children will change their books within their phonics lesson</a:t>
            </a:r>
          </a:p>
          <a:p>
            <a:pPr>
              <a:lnSpc>
                <a:spcPct val="160000"/>
              </a:lnSpc>
            </a:pPr>
            <a:r>
              <a:rPr lang="en-GB" sz="1400" dirty="0">
                <a:solidFill>
                  <a:schemeClr val="tx1"/>
                </a:solidFill>
                <a:latin typeface="Debbie Hepplewhite Print Font" panose="03050602040000000000" pitchFamily="66" charset="0"/>
              </a:rPr>
              <a:t>Children are expected to re-visit their book, answer questions on the text and improve fluency. </a:t>
            </a:r>
          </a:p>
          <a:p>
            <a:pPr>
              <a:lnSpc>
                <a:spcPct val="160000"/>
              </a:lnSpc>
            </a:pPr>
            <a:r>
              <a:rPr lang="en-GB" sz="1400" dirty="0">
                <a:solidFill>
                  <a:schemeClr val="tx1"/>
                </a:solidFill>
                <a:latin typeface="Debbie Hepplewhite Print Font" panose="03050602040000000000" pitchFamily="66" charset="0"/>
              </a:rPr>
              <a:t>Parents please sign reading records 3 times per week!</a:t>
            </a:r>
          </a:p>
          <a:p>
            <a:pPr>
              <a:lnSpc>
                <a:spcPct val="160000"/>
              </a:lnSpc>
            </a:pPr>
            <a:r>
              <a:rPr lang="en-GB" sz="1400" dirty="0">
                <a:solidFill>
                  <a:schemeClr val="tx1"/>
                </a:solidFill>
                <a:latin typeface="Debbie Hepplewhite Print Font" panose="03050602040000000000" pitchFamily="66" charset="0"/>
              </a:rPr>
              <a:t>By the end of Year 2, with age-appropriate books, children can read most words accurately without overt sounding and blending, and sufficiently fluently to allow them to focus on their understanding rather than on decoding individual words. They will also be able to sound out most unfamiliar words accurately, without undue hesitation. </a:t>
            </a:r>
            <a:endParaRPr lang="en-US" sz="1200" dirty="0">
              <a:latin typeface="Debbie Hepplewhite Print Font" panose="03050602040000000000" pitchFamily="66" charset="0"/>
            </a:endParaRPr>
          </a:p>
        </p:txBody>
      </p:sp>
      <p:pic>
        <p:nvPicPr>
          <p:cNvPr id="4" name="Picture 2" descr="Image result for read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60032" y="260672"/>
            <a:ext cx="1872208" cy="178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8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595" y="212419"/>
            <a:ext cx="6347713" cy="1320800"/>
          </a:xfrm>
        </p:spPr>
        <p:txBody>
          <a:bodyPr>
            <a:normAutofit/>
          </a:bodyPr>
          <a:lstStyle/>
          <a:p>
            <a:pPr algn="ctr"/>
            <a:r>
              <a:rPr lang="en-GB" sz="3200" u="sng" dirty="0">
                <a:latin typeface="Debbie Hepplewhite Print Font" panose="03050602040000000000" pitchFamily="66" charset="0"/>
              </a:rPr>
              <a:t>Examples of Inference Questions</a:t>
            </a:r>
            <a:endParaRPr lang="en-US" sz="3200" u="sng" dirty="0">
              <a:latin typeface="Debbie Hepplewhite Print Font" panose="03050602040000000000" pitchFamily="66" charset="0"/>
            </a:endParaRPr>
          </a:p>
        </p:txBody>
      </p:sp>
      <p:sp>
        <p:nvSpPr>
          <p:cNvPr id="2" name="Content Placeholder 1"/>
          <p:cNvSpPr>
            <a:spLocks noGrp="1"/>
          </p:cNvSpPr>
          <p:nvPr>
            <p:ph idx="1"/>
          </p:nvPr>
        </p:nvSpPr>
        <p:spPr>
          <a:xfrm>
            <a:off x="163257" y="1788141"/>
            <a:ext cx="7408333" cy="4137323"/>
          </a:xfrm>
        </p:spPr>
        <p:txBody>
          <a:bodyPr>
            <a:normAutofit fontScale="47500" lnSpcReduction="20000"/>
          </a:bodyPr>
          <a:lstStyle/>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What words make you think that? Why?</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How do you feel about………? Why?</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Can you explain why………….?</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At the end of the story the main character is feeling ……. Does this surprise you? </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What does this tell you about what ……….was thinking?</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Do you think this is true/untrue?  Why do you think this?</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What do you think the ………. is thinking?  If it were you what would you be thinking?</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Predict what you think is going to happen next.  Why do you think this?</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From what you have read, can you tell me what you feel about….?</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Who would you like to meet most in the story? Why?</a:t>
            </a:r>
          </a:p>
          <a:p>
            <a:pPr>
              <a:lnSpc>
                <a:spcPct val="120000"/>
              </a:lnSpc>
              <a:spcAft>
                <a:spcPct val="0"/>
              </a:spcAft>
              <a:buFontTx/>
              <a:buChar char="•"/>
            </a:pPr>
            <a:r>
              <a:rPr lang="en-US" altLang="en-US" sz="2500" dirty="0">
                <a:solidFill>
                  <a:schemeClr val="tx1"/>
                </a:solidFill>
                <a:latin typeface="Debbie Hepplewhite Print Font" panose="03050602040000000000" pitchFamily="66" charset="0"/>
              </a:rPr>
              <a:t>What is your opinion? What did you like/dislike about the story? Can you find pages in the book to show me? </a:t>
            </a:r>
          </a:p>
          <a:p>
            <a:endParaRPr lang="en-GB" dirty="0">
              <a:latin typeface="Comic Sans MS" panose="030F0902030302020204" pitchFamily="66" charset="0"/>
            </a:endParaRPr>
          </a:p>
          <a:p>
            <a:endParaRPr lang="en-US" dirty="0">
              <a:latin typeface="Comic Sans MS" panose="030F0902030302020204" pitchFamily="66" charset="0"/>
            </a:endParaRP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flipH="1">
            <a:off x="7571590" y="332656"/>
            <a:ext cx="1318995" cy="1872208"/>
          </a:xfrm>
          <a:prstGeom prst="rect">
            <a:avLst/>
          </a:prstGeom>
        </p:spPr>
      </p:pic>
    </p:spTree>
    <p:extLst>
      <p:ext uri="{BB962C8B-B14F-4D97-AF65-F5344CB8AC3E}">
        <p14:creationId xmlns:p14="http://schemas.microsoft.com/office/powerpoint/2010/main" val="402033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882FC-2F03-4E10-8FE1-056BB4B13A91}"/>
              </a:ext>
            </a:extLst>
          </p:cNvPr>
          <p:cNvSpPr>
            <a:spLocks noGrp="1"/>
          </p:cNvSpPr>
          <p:nvPr>
            <p:ph idx="1"/>
          </p:nvPr>
        </p:nvSpPr>
        <p:spPr>
          <a:xfrm>
            <a:off x="91249" y="1895160"/>
            <a:ext cx="7719987" cy="4032448"/>
          </a:xfrm>
        </p:spPr>
        <p:txBody>
          <a:bodyPr vert="horz" lIns="91440" tIns="45720" rIns="91440" bIns="45720" rtlCol="0" anchor="t">
            <a:normAutofit lnSpcReduction="10000"/>
          </a:bodyPr>
          <a:lstStyle/>
          <a:p>
            <a:pPr>
              <a:lnSpc>
                <a:spcPct val="170000"/>
              </a:lnSpc>
            </a:pPr>
            <a:r>
              <a:rPr lang="en-GB" sz="1500" dirty="0">
                <a:solidFill>
                  <a:schemeClr val="tx1"/>
                </a:solidFill>
                <a:latin typeface="Debbie Hepplewhite Print Font" panose="03050602040000000000" pitchFamily="66" charset="0"/>
              </a:rPr>
              <a:t>As your children progress through the Read Write Inc books, they will eventually be given a login for accelerated reader. As teachers we decide when it is the appropriate time for children to access the accelerated reader programme. </a:t>
            </a:r>
          </a:p>
          <a:p>
            <a:pPr>
              <a:lnSpc>
                <a:spcPct val="170000"/>
              </a:lnSpc>
            </a:pPr>
            <a:r>
              <a:rPr lang="en-GB" sz="1500" dirty="0">
                <a:solidFill>
                  <a:schemeClr val="tx1"/>
                </a:solidFill>
                <a:latin typeface="Debbie Hepplewhite Print Font" panose="03050602040000000000" pitchFamily="66" charset="0"/>
              </a:rPr>
              <a:t>AR is a computer based programme that helps us as teachers monitor children’s independent reading practice. Your child picks a book at his/her own level and reads it as his/her own pace. When finished, your child takes a short quiz on the computer – passing the quiz is an indication that your child has understood what they have read.</a:t>
            </a:r>
          </a:p>
          <a:p>
            <a:endParaRPr lang="en-GB" sz="700" dirty="0">
              <a:solidFill>
                <a:srgbClr val="17406D"/>
              </a:solidFill>
              <a:latin typeface="Comic Sans MS" panose="030F0902030302020204" pitchFamily="66" charset="0"/>
            </a:endParaRPr>
          </a:p>
        </p:txBody>
      </p:sp>
      <p:pic>
        <p:nvPicPr>
          <p:cNvPr id="4" name="Picture 4" descr="A black text on a white background&#10;&#10;Description automatically generated">
            <a:extLst>
              <a:ext uri="{FF2B5EF4-FFF2-40B4-BE49-F238E27FC236}">
                <a16:creationId xmlns:a16="http://schemas.microsoft.com/office/drawing/2014/main" id="{DC503E65-70B7-EDDA-59C1-AA116C28BE4E}"/>
              </a:ext>
            </a:extLst>
          </p:cNvPr>
          <p:cNvPicPr>
            <a:picLocks noChangeAspect="1"/>
          </p:cNvPicPr>
          <p:nvPr/>
        </p:nvPicPr>
        <p:blipFill>
          <a:blip r:embed="rId2"/>
          <a:stretch>
            <a:fillRect/>
          </a:stretch>
        </p:blipFill>
        <p:spPr>
          <a:xfrm>
            <a:off x="2688478" y="472292"/>
            <a:ext cx="3890613" cy="997191"/>
          </a:xfrm>
          <a:prstGeom prst="rect">
            <a:avLst/>
          </a:prstGeom>
        </p:spPr>
      </p:pic>
    </p:spTree>
    <p:extLst>
      <p:ext uri="{BB962C8B-B14F-4D97-AF65-F5344CB8AC3E}">
        <p14:creationId xmlns:p14="http://schemas.microsoft.com/office/powerpoint/2010/main" val="81370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40741"/>
            <a:ext cx="6347713" cy="1320800"/>
          </a:xfrm>
        </p:spPr>
        <p:txBody>
          <a:bodyPr/>
          <a:lstStyle/>
          <a:p>
            <a:r>
              <a:rPr lang="en-GB" u="sng" dirty="0">
                <a:latin typeface="Debbie Hepplewhite Print Font" panose="03050602040000000000" pitchFamily="66" charset="0"/>
              </a:rPr>
              <a:t>Writing in Year 2</a:t>
            </a:r>
            <a:endParaRPr lang="en-US" u="sng" dirty="0">
              <a:latin typeface="Debbie Hepplewhite Print Font" panose="03050602040000000000" pitchFamily="66" charset="0"/>
            </a:endParaRPr>
          </a:p>
        </p:txBody>
      </p:sp>
      <p:sp>
        <p:nvSpPr>
          <p:cNvPr id="2" name="Content Placeholder 1"/>
          <p:cNvSpPr>
            <a:spLocks noGrp="1"/>
          </p:cNvSpPr>
          <p:nvPr>
            <p:ph idx="1"/>
          </p:nvPr>
        </p:nvSpPr>
        <p:spPr>
          <a:xfrm>
            <a:off x="143508" y="908720"/>
            <a:ext cx="8856983" cy="3450696"/>
          </a:xfrm>
        </p:spPr>
        <p:txBody>
          <a:bodyPr/>
          <a:lstStyle/>
          <a:p>
            <a:pPr>
              <a:lnSpc>
                <a:spcPct val="150000"/>
              </a:lnSpc>
            </a:pPr>
            <a:r>
              <a:rPr lang="en-GB" sz="1100" dirty="0">
                <a:solidFill>
                  <a:schemeClr val="tx1"/>
                </a:solidFill>
                <a:latin typeface="Debbie Hepplewhite Print Font" panose="03050602040000000000" pitchFamily="66" charset="0"/>
              </a:rPr>
              <a:t>Children will have the opportunity to write for a range of different purposes.</a:t>
            </a:r>
          </a:p>
          <a:p>
            <a:pPr>
              <a:lnSpc>
                <a:spcPct val="150000"/>
              </a:lnSpc>
            </a:pPr>
            <a:r>
              <a:rPr lang="en-GB" sz="1100" dirty="0">
                <a:solidFill>
                  <a:schemeClr val="tx1"/>
                </a:solidFill>
                <a:latin typeface="Debbie Hepplewhite Print Font" panose="03050602040000000000" pitchFamily="66" charset="0"/>
              </a:rPr>
              <a:t>They will be encouraged to use the Year 2 key objectives for writing to make the expected standard. </a:t>
            </a:r>
          </a:p>
          <a:p>
            <a:pPr>
              <a:lnSpc>
                <a:spcPct val="150000"/>
              </a:lnSpc>
            </a:pPr>
            <a:r>
              <a:rPr lang="en-GB" sz="1100" dirty="0">
                <a:solidFill>
                  <a:schemeClr val="tx1"/>
                </a:solidFill>
                <a:latin typeface="Debbie Hepplewhite Print Font" panose="03050602040000000000" pitchFamily="66" charset="0"/>
              </a:rPr>
              <a:t>Handwriting and presentation will be a big focus.</a:t>
            </a:r>
          </a:p>
          <a:p>
            <a:endParaRPr lang="en-US" dirty="0">
              <a:latin typeface="Comic Sans MS" panose="030F0902030302020204" pitchFamily="66" charset="0"/>
            </a:endParaRPr>
          </a:p>
        </p:txBody>
      </p:sp>
      <p:pic>
        <p:nvPicPr>
          <p:cNvPr id="4" name="Picture 3">
            <a:extLst>
              <a:ext uri="{FF2B5EF4-FFF2-40B4-BE49-F238E27FC236}">
                <a16:creationId xmlns:a16="http://schemas.microsoft.com/office/drawing/2014/main" id="{689A3139-6E6B-4FE5-B0C1-7DCF1DC93A17}"/>
              </a:ext>
            </a:extLst>
          </p:cNvPr>
          <p:cNvPicPr>
            <a:picLocks noChangeAspect="1"/>
          </p:cNvPicPr>
          <p:nvPr/>
        </p:nvPicPr>
        <p:blipFill rotWithShape="1">
          <a:blip r:embed="rId2"/>
          <a:srcRect l="29525" t="29000" r="30581" b="13600"/>
          <a:stretch/>
        </p:blipFill>
        <p:spPr>
          <a:xfrm>
            <a:off x="1979712" y="2521288"/>
            <a:ext cx="5184576" cy="4195971"/>
          </a:xfrm>
          <a:prstGeom prst="rect">
            <a:avLst/>
          </a:prstGeom>
        </p:spPr>
      </p:pic>
    </p:spTree>
    <p:extLst>
      <p:ext uri="{BB962C8B-B14F-4D97-AF65-F5344CB8AC3E}">
        <p14:creationId xmlns:p14="http://schemas.microsoft.com/office/powerpoint/2010/main" val="80175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600"/>
            <a:ext cx="6347713" cy="1320800"/>
          </a:xfrm>
        </p:spPr>
        <p:txBody>
          <a:bodyPr/>
          <a:lstStyle/>
          <a:p>
            <a:r>
              <a:rPr lang="en-GB" u="sng" dirty="0">
                <a:latin typeface="Debbie Hepplewhite Print Font" panose="03050602040000000000" pitchFamily="66" charset="0"/>
              </a:rPr>
              <a:t>Maths in Year 2</a:t>
            </a:r>
            <a:endParaRPr lang="en-US" u="sng" dirty="0">
              <a:latin typeface="Debbie Hepplewhite Print Font" panose="03050602040000000000" pitchFamily="66" charset="0"/>
            </a:endParaRPr>
          </a:p>
        </p:txBody>
      </p:sp>
      <p:sp>
        <p:nvSpPr>
          <p:cNvPr id="2" name="Content Placeholder 1"/>
          <p:cNvSpPr>
            <a:spLocks noGrp="1"/>
          </p:cNvSpPr>
          <p:nvPr>
            <p:ph idx="1"/>
          </p:nvPr>
        </p:nvSpPr>
        <p:spPr>
          <a:xfrm>
            <a:off x="551175" y="1805846"/>
            <a:ext cx="6901146" cy="3960440"/>
          </a:xfrm>
        </p:spPr>
        <p:txBody>
          <a:bodyPr>
            <a:normAutofit fontScale="70000" lnSpcReduction="20000"/>
          </a:bodyPr>
          <a:lstStyle/>
          <a:p>
            <a:pPr marL="0" indent="0">
              <a:lnSpc>
                <a:spcPct val="170000"/>
              </a:lnSpc>
              <a:buNone/>
            </a:pPr>
            <a:r>
              <a:rPr lang="en-GB" sz="1700" dirty="0">
                <a:solidFill>
                  <a:schemeClr val="tx1"/>
                </a:solidFill>
                <a:latin typeface="Debbie Hepplewhite Print Font" panose="03050602040000000000" pitchFamily="66" charset="0"/>
              </a:rPr>
              <a:t>Children will be expected to know the following number facts by the </a:t>
            </a:r>
            <a:r>
              <a:rPr lang="en-GB" sz="1700" b="1" dirty="0">
                <a:solidFill>
                  <a:schemeClr val="tx1"/>
                </a:solidFill>
                <a:latin typeface="Debbie Hepplewhite Print Font" panose="03050602040000000000" pitchFamily="66" charset="0"/>
              </a:rPr>
              <a:t>end</a:t>
            </a:r>
            <a:r>
              <a:rPr lang="en-GB" sz="1700" dirty="0">
                <a:solidFill>
                  <a:schemeClr val="tx1"/>
                </a:solidFill>
                <a:latin typeface="Debbie Hepplewhite Print Font" panose="03050602040000000000" pitchFamily="66" charset="0"/>
              </a:rPr>
              <a:t> of Year 2:</a:t>
            </a:r>
          </a:p>
          <a:p>
            <a:pPr>
              <a:lnSpc>
                <a:spcPct val="170000"/>
              </a:lnSpc>
            </a:pPr>
            <a:r>
              <a:rPr lang="en-GB" sz="1700" dirty="0">
                <a:solidFill>
                  <a:schemeClr val="tx1"/>
                </a:solidFill>
                <a:latin typeface="Debbie Hepplewhite Print Font" panose="03050602040000000000" pitchFamily="66" charset="0"/>
              </a:rPr>
              <a:t>Count forwards and backwards in ones from any given number.</a:t>
            </a:r>
          </a:p>
          <a:p>
            <a:pPr>
              <a:lnSpc>
                <a:spcPct val="170000"/>
              </a:lnSpc>
            </a:pPr>
            <a:r>
              <a:rPr lang="en-GB" sz="1700" dirty="0">
                <a:solidFill>
                  <a:schemeClr val="tx1"/>
                </a:solidFill>
                <a:latin typeface="Debbie Hepplewhite Print Font" panose="03050602040000000000" pitchFamily="66" charset="0"/>
              </a:rPr>
              <a:t>Counting forwards and backwards in 2,3,5,10.</a:t>
            </a:r>
          </a:p>
          <a:p>
            <a:pPr>
              <a:lnSpc>
                <a:spcPct val="170000"/>
              </a:lnSpc>
            </a:pPr>
            <a:r>
              <a:rPr lang="en-GB" sz="1700" dirty="0">
                <a:solidFill>
                  <a:schemeClr val="tx1"/>
                </a:solidFill>
                <a:latin typeface="Debbie Hepplewhite Print Font" panose="03050602040000000000" pitchFamily="66" charset="0"/>
              </a:rPr>
              <a:t>Number bonds to 10, 20, 100.</a:t>
            </a:r>
          </a:p>
          <a:p>
            <a:pPr>
              <a:lnSpc>
                <a:spcPct val="170000"/>
              </a:lnSpc>
            </a:pPr>
            <a:r>
              <a:rPr lang="en-GB" sz="1700" dirty="0">
                <a:solidFill>
                  <a:schemeClr val="tx1"/>
                </a:solidFill>
                <a:latin typeface="Debbie Hepplewhite Print Font" panose="03050602040000000000" pitchFamily="66" charset="0"/>
              </a:rPr>
              <a:t>2, 3, 5, 10 times tables.</a:t>
            </a:r>
          </a:p>
          <a:p>
            <a:pPr marL="0" indent="0">
              <a:buNone/>
            </a:pPr>
            <a:endParaRPr lang="en-GB" dirty="0">
              <a:solidFill>
                <a:schemeClr val="tx1"/>
              </a:solidFill>
              <a:latin typeface="Debbie Hepplewhite Print Font" panose="03050602040000000000" pitchFamily="66" charset="0"/>
            </a:endParaRPr>
          </a:p>
          <a:p>
            <a:pPr marL="0" indent="0">
              <a:buNone/>
            </a:pPr>
            <a:endParaRPr lang="en-GB" dirty="0">
              <a:solidFill>
                <a:schemeClr val="tx1"/>
              </a:solidFill>
              <a:latin typeface="Debbie Hepplewhite Print Font" panose="03050602040000000000" pitchFamily="66" charset="0"/>
            </a:endParaRPr>
          </a:p>
          <a:p>
            <a:pPr marL="0" indent="0">
              <a:buNone/>
            </a:pPr>
            <a:r>
              <a:rPr lang="en-GB" dirty="0">
                <a:solidFill>
                  <a:schemeClr val="tx1"/>
                </a:solidFill>
                <a:latin typeface="Debbie Hepplewhite Print Font" panose="03050602040000000000" pitchFamily="66" charset="0"/>
              </a:rPr>
              <a:t>Please take the time to practise every week.</a:t>
            </a:r>
          </a:p>
          <a:p>
            <a:pPr marL="0" indent="0">
              <a:buNone/>
            </a:pPr>
            <a:r>
              <a:rPr lang="en-GB" dirty="0">
                <a:solidFill>
                  <a:schemeClr val="tx1"/>
                </a:solidFill>
                <a:latin typeface="Debbie Hepplewhite Print Font" panose="03050602040000000000" pitchFamily="66" charset="0"/>
              </a:rPr>
              <a:t>You can use </a:t>
            </a:r>
            <a:r>
              <a:rPr lang="en-GB" dirty="0" err="1">
                <a:solidFill>
                  <a:schemeClr val="tx1"/>
                </a:solidFill>
                <a:latin typeface="Debbie Hepplewhite Print Font" panose="03050602040000000000" pitchFamily="66" charset="0"/>
              </a:rPr>
              <a:t>TTRockstars</a:t>
            </a:r>
            <a:r>
              <a:rPr lang="en-GB" dirty="0">
                <a:solidFill>
                  <a:schemeClr val="tx1"/>
                </a:solidFill>
                <a:latin typeface="Debbie Hepplewhite Print Font" panose="03050602040000000000" pitchFamily="66" charset="0"/>
              </a:rPr>
              <a:t>/</a:t>
            </a:r>
            <a:r>
              <a:rPr lang="en-GB" dirty="0" err="1">
                <a:solidFill>
                  <a:schemeClr val="tx1"/>
                </a:solidFill>
                <a:latin typeface="Debbie Hepplewhite Print Font" panose="03050602040000000000" pitchFamily="66" charset="0"/>
              </a:rPr>
              <a:t>Numbots</a:t>
            </a:r>
            <a:r>
              <a:rPr lang="en-GB" dirty="0">
                <a:solidFill>
                  <a:schemeClr val="tx1"/>
                </a:solidFill>
                <a:latin typeface="Debbie Hepplewhite Print Font" panose="03050602040000000000" pitchFamily="66" charset="0"/>
              </a:rPr>
              <a:t> or Hit the Button on </a:t>
            </a:r>
            <a:r>
              <a:rPr lang="en-GB" dirty="0" err="1">
                <a:solidFill>
                  <a:schemeClr val="tx1"/>
                </a:solidFill>
                <a:latin typeface="Debbie Hepplewhite Print Font" panose="03050602040000000000" pitchFamily="66" charset="0"/>
              </a:rPr>
              <a:t>Topmarks</a:t>
            </a:r>
            <a:r>
              <a:rPr lang="en-GB" dirty="0">
                <a:solidFill>
                  <a:schemeClr val="tx1"/>
                </a:solidFill>
                <a:latin typeface="Debbie Hepplewhite Print Font" panose="03050602040000000000" pitchFamily="66" charset="0"/>
              </a:rPr>
              <a:t>!</a:t>
            </a:r>
          </a:p>
          <a:p>
            <a:endParaRPr lang="en-GB" dirty="0">
              <a:latin typeface="Comic Sans MS" panose="030F0902030302020204" pitchFamily="66" charset="0"/>
            </a:endParaRPr>
          </a:p>
          <a:p>
            <a:endParaRPr lang="en-GB" dirty="0">
              <a:latin typeface="Comic Sans MS" panose="030F0902030302020204" pitchFamily="66" charset="0"/>
            </a:endParaRPr>
          </a:p>
          <a:p>
            <a:endParaRPr lang="en-US" dirty="0">
              <a:latin typeface="Comic Sans MS" panose="030F0902030302020204" pitchFamily="66" charset="0"/>
            </a:endParaRPr>
          </a:p>
        </p:txBody>
      </p:sp>
      <p:pic>
        <p:nvPicPr>
          <p:cNvPr id="7" name="Picture 6">
            <a:extLst>
              <a:ext uri="{FF2B5EF4-FFF2-40B4-BE49-F238E27FC236}">
                <a16:creationId xmlns:a16="http://schemas.microsoft.com/office/drawing/2014/main" id="{1ED51E59-92C5-4EC7-9EFD-E7EE3D63B5B1}"/>
              </a:ext>
            </a:extLst>
          </p:cNvPr>
          <p:cNvPicPr>
            <a:picLocks noChangeAspect="1"/>
          </p:cNvPicPr>
          <p:nvPr/>
        </p:nvPicPr>
        <p:blipFill>
          <a:blip r:embed="rId2"/>
          <a:stretch>
            <a:fillRect/>
          </a:stretch>
        </p:blipFill>
        <p:spPr>
          <a:xfrm>
            <a:off x="6660232" y="3284984"/>
            <a:ext cx="2088232" cy="1158587"/>
          </a:xfrm>
          <a:prstGeom prst="rect">
            <a:avLst/>
          </a:prstGeom>
        </p:spPr>
      </p:pic>
    </p:spTree>
    <p:extLst>
      <p:ext uri="{BB962C8B-B14F-4D97-AF65-F5344CB8AC3E}">
        <p14:creationId xmlns:p14="http://schemas.microsoft.com/office/powerpoint/2010/main" val="57958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Debbie Hepplewhite Print Font" panose="03050602040000000000" pitchFamily="66" charset="0"/>
              </a:rPr>
              <a:t>Maths Continued…</a:t>
            </a:r>
            <a:endParaRPr lang="en-US" dirty="0">
              <a:latin typeface="Debbie Hepplewhite Print Font" panose="03050602040000000000" pitchFamily="66" charset="0"/>
            </a:endParaRPr>
          </a:p>
        </p:txBody>
      </p:sp>
      <p:sp>
        <p:nvSpPr>
          <p:cNvPr id="2" name="Content Placeholder 1"/>
          <p:cNvSpPr>
            <a:spLocks noGrp="1"/>
          </p:cNvSpPr>
          <p:nvPr>
            <p:ph idx="1"/>
          </p:nvPr>
        </p:nvSpPr>
        <p:spPr>
          <a:xfrm>
            <a:off x="397893" y="1674161"/>
            <a:ext cx="7408333" cy="3450696"/>
          </a:xfrm>
        </p:spPr>
        <p:txBody>
          <a:bodyPr>
            <a:normAutofit/>
          </a:bodyPr>
          <a:lstStyle/>
          <a:p>
            <a:pPr marL="0" indent="0">
              <a:buNone/>
            </a:pPr>
            <a:endParaRPr lang="en-GB" dirty="0">
              <a:solidFill>
                <a:schemeClr val="tx1"/>
              </a:solidFill>
              <a:latin typeface="Debbie Hepplewhite Print Font" panose="03050602040000000000" pitchFamily="66" charset="0"/>
            </a:endParaRPr>
          </a:p>
          <a:p>
            <a:pPr>
              <a:lnSpc>
                <a:spcPct val="160000"/>
              </a:lnSpc>
            </a:pPr>
            <a:r>
              <a:rPr lang="en-GB" dirty="0">
                <a:solidFill>
                  <a:schemeClr val="tx1"/>
                </a:solidFill>
                <a:latin typeface="Debbie Hepplewhite Print Font" panose="03050602040000000000" pitchFamily="66" charset="0"/>
              </a:rPr>
              <a:t>If you are unsure on how to teach your child a method, please speak to your class teacher.</a:t>
            </a:r>
          </a:p>
          <a:p>
            <a:pPr marL="0" indent="0">
              <a:lnSpc>
                <a:spcPct val="160000"/>
              </a:lnSpc>
              <a:buNone/>
            </a:pPr>
            <a:endParaRPr lang="en-GB" dirty="0">
              <a:solidFill>
                <a:schemeClr val="tx1"/>
              </a:solidFill>
              <a:latin typeface="Debbie Hepplewhite Print Font" panose="03050602040000000000" pitchFamily="66" charset="0"/>
            </a:endParaRPr>
          </a:p>
          <a:p>
            <a:pPr>
              <a:lnSpc>
                <a:spcPct val="160000"/>
              </a:lnSpc>
            </a:pPr>
            <a:r>
              <a:rPr lang="en-GB" dirty="0">
                <a:solidFill>
                  <a:schemeClr val="tx1"/>
                </a:solidFill>
                <a:latin typeface="Debbie Hepplewhite Print Font" panose="03050602040000000000" pitchFamily="66" charset="0"/>
              </a:rPr>
              <a:t>Please ensure that your child forms their numbers correctly and can read and write numbers up to 100 (both words and numerals)</a:t>
            </a:r>
          </a:p>
          <a:p>
            <a:endParaRPr lang="en-US" dirty="0">
              <a:latin typeface="Comic Sans MS" panose="030F0902030302020204" pitchFamily="66" charset="0"/>
            </a:endParaRPr>
          </a:p>
        </p:txBody>
      </p:sp>
    </p:spTree>
    <p:extLst>
      <p:ext uri="{BB962C8B-B14F-4D97-AF65-F5344CB8AC3E}">
        <p14:creationId xmlns:p14="http://schemas.microsoft.com/office/powerpoint/2010/main" val="128359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44039"/>
            <a:ext cx="6770713" cy="1320800"/>
          </a:xfrm>
        </p:spPr>
        <p:txBody>
          <a:bodyPr/>
          <a:lstStyle/>
          <a:p>
            <a:r>
              <a:rPr lang="en-GB" u="sng" dirty="0">
                <a:latin typeface="Debbie Hepplewhite Print Font" panose="03050602040000000000" pitchFamily="66" charset="0"/>
              </a:rPr>
              <a:t>Catholic Life in Year 2</a:t>
            </a:r>
            <a:endParaRPr lang="en-US" u="sng" dirty="0">
              <a:latin typeface="Debbie Hepplewhite Print Font" panose="03050602040000000000" pitchFamily="66" charset="0"/>
            </a:endParaRPr>
          </a:p>
        </p:txBody>
      </p:sp>
      <p:sp>
        <p:nvSpPr>
          <p:cNvPr id="2" name="Content Placeholder 1"/>
          <p:cNvSpPr>
            <a:spLocks noGrp="1"/>
          </p:cNvSpPr>
          <p:nvPr>
            <p:ph idx="1"/>
          </p:nvPr>
        </p:nvSpPr>
        <p:spPr>
          <a:xfrm>
            <a:off x="505645" y="1549885"/>
            <a:ext cx="7408333" cy="4032448"/>
          </a:xfrm>
        </p:spPr>
        <p:txBody>
          <a:bodyPr vert="horz" lIns="91440" tIns="45720" rIns="91440" bIns="45720" rtlCol="0" anchor="t">
            <a:normAutofit fontScale="85000" lnSpcReduction="10000"/>
          </a:bodyPr>
          <a:lstStyle/>
          <a:p>
            <a:pPr marL="0" indent="0">
              <a:buNone/>
            </a:pPr>
            <a:r>
              <a:rPr lang="en-GB" sz="2000" dirty="0">
                <a:solidFill>
                  <a:schemeClr val="tx1"/>
                </a:solidFill>
                <a:latin typeface="Debbie Hepplewhite Print Font" panose="03050602040000000000" pitchFamily="66" charset="0"/>
              </a:rPr>
              <a:t>Children will take part in prayer and liturgy once a week and Mass throughout the term. Your child may be involved in planning and leading these events, if they are a liturgy planner. Please help your child learn any readings, stories sent home. </a:t>
            </a:r>
          </a:p>
          <a:p>
            <a:pPr marL="0" indent="0">
              <a:buNone/>
            </a:pPr>
            <a:endParaRPr lang="en-GB" sz="2000" dirty="0">
              <a:solidFill>
                <a:schemeClr val="tx1"/>
              </a:solidFill>
              <a:latin typeface="Debbie Hepplewhite Print Font" panose="03050602040000000000" pitchFamily="66" charset="0"/>
            </a:endParaRPr>
          </a:p>
          <a:p>
            <a:endParaRPr lang="en-GB" sz="2000" dirty="0">
              <a:solidFill>
                <a:schemeClr val="tx1"/>
              </a:solidFill>
              <a:latin typeface="Debbie Hepplewhite Print Font" panose="03050602040000000000" pitchFamily="66" charset="0"/>
            </a:endParaRPr>
          </a:p>
          <a:p>
            <a:pPr marL="0" indent="0">
              <a:buNone/>
            </a:pPr>
            <a:r>
              <a:rPr lang="en-GB" sz="2000" dirty="0">
                <a:solidFill>
                  <a:schemeClr val="tx1"/>
                </a:solidFill>
                <a:latin typeface="Debbie Hepplewhite Print Font" panose="03050602040000000000" pitchFamily="66" charset="0"/>
              </a:rPr>
              <a:t>Year 2 Prayers:</a:t>
            </a:r>
          </a:p>
          <a:p>
            <a:r>
              <a:rPr lang="en-GB" sz="1600" b="1" dirty="0">
                <a:solidFill>
                  <a:schemeClr val="tx1"/>
                </a:solidFill>
                <a:latin typeface="Debbie Hepplewhite Print Font" panose="03050602040000000000" pitchFamily="66" charset="0"/>
              </a:rPr>
              <a:t>The Prayer of St. Francis of Assisi</a:t>
            </a:r>
          </a:p>
          <a:p>
            <a:r>
              <a:rPr lang="en-GB" sz="1600" b="1" dirty="0">
                <a:solidFill>
                  <a:schemeClr val="tx1"/>
                </a:solidFill>
                <a:latin typeface="Debbie Hepplewhite Print Font" panose="03050602040000000000" pitchFamily="66" charset="0"/>
              </a:rPr>
              <a:t>The Rosary</a:t>
            </a:r>
          </a:p>
          <a:p>
            <a:r>
              <a:rPr lang="en-GB" sz="1600" b="1" dirty="0">
                <a:solidFill>
                  <a:schemeClr val="tx1"/>
                </a:solidFill>
                <a:latin typeface="Debbie Hepplewhite Print Font" panose="03050602040000000000" pitchFamily="66" charset="0"/>
              </a:rPr>
              <a:t>Eternal Rest</a:t>
            </a:r>
            <a:endParaRPr lang="en-GB" sz="1600" dirty="0">
              <a:solidFill>
                <a:schemeClr val="tx1"/>
              </a:solidFill>
              <a:latin typeface="Debbie Hepplewhite Print Font" panose="03050602040000000000" pitchFamily="66" charset="0"/>
            </a:endParaRPr>
          </a:p>
          <a:p>
            <a:r>
              <a:rPr lang="en-GB" sz="1600" b="1" dirty="0">
                <a:solidFill>
                  <a:schemeClr val="tx1"/>
                </a:solidFill>
                <a:latin typeface="Debbie Hepplewhite Print Font" panose="03050602040000000000" pitchFamily="66" charset="0"/>
              </a:rPr>
              <a:t>Act of Faith</a:t>
            </a:r>
            <a:endParaRPr lang="en-GB" sz="1600" dirty="0">
              <a:solidFill>
                <a:schemeClr val="tx1"/>
              </a:solidFill>
              <a:latin typeface="Debbie Hepplewhite Print Font" panose="03050602040000000000" pitchFamily="66" charset="0"/>
            </a:endParaRPr>
          </a:p>
          <a:p>
            <a:r>
              <a:rPr lang="en-GB" sz="1600" b="1" dirty="0">
                <a:solidFill>
                  <a:schemeClr val="tx1"/>
                </a:solidFill>
                <a:latin typeface="Debbie Hepplewhite Print Font" panose="03050602040000000000" pitchFamily="66" charset="0"/>
              </a:rPr>
              <a:t>Act of Hope</a:t>
            </a:r>
          </a:p>
          <a:p>
            <a:endParaRPr lang="en-US" sz="1800" dirty="0">
              <a:latin typeface="Comic Sans MS" panose="030F09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24128" y="4725144"/>
            <a:ext cx="3007444" cy="1692281"/>
          </a:xfrm>
          <a:prstGeom prst="rect">
            <a:avLst/>
          </a:prstGeom>
        </p:spPr>
      </p:pic>
    </p:spTree>
    <p:extLst>
      <p:ext uri="{BB962C8B-B14F-4D97-AF65-F5344CB8AC3E}">
        <p14:creationId xmlns:p14="http://schemas.microsoft.com/office/powerpoint/2010/main" val="45171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0"/>
            <a:ext cx="7056784" cy="4032448"/>
          </a:xfrm>
        </p:spPr>
        <p:txBody>
          <a:bodyPr vert="horz" lIns="91440" tIns="45720" rIns="91440" bIns="45720" rtlCol="0" anchor="t">
            <a:normAutofit/>
          </a:bodyPr>
          <a:lstStyle/>
          <a:p>
            <a:pPr marL="0" indent="0">
              <a:buNone/>
            </a:pPr>
            <a:r>
              <a:rPr lang="en-GB" sz="2000" dirty="0">
                <a:solidFill>
                  <a:schemeClr val="tx1"/>
                </a:solidFill>
                <a:latin typeface="Debbie Hepplewhite Print Font" panose="03050602040000000000" pitchFamily="66" charset="0"/>
              </a:rPr>
              <a:t>The RE curriculum can be found on our website.</a:t>
            </a:r>
            <a:endParaRPr lang="en-US" dirty="0">
              <a:solidFill>
                <a:schemeClr val="tx1"/>
              </a:solidFill>
              <a:latin typeface="Debbie Hepplewhite Print Font" panose="03050602040000000000" pitchFamily="66" charset="0"/>
            </a:endParaRPr>
          </a:p>
          <a:p>
            <a:pPr marL="0" indent="0">
              <a:buNone/>
            </a:pPr>
            <a:endParaRPr lang="en-GB" sz="2000" dirty="0">
              <a:solidFill>
                <a:schemeClr val="tx1"/>
              </a:solidFill>
              <a:latin typeface="Debbie Hepplewhite Print Font" panose="03050602040000000000" pitchFamily="66" charset="0"/>
              <a:ea typeface="+mn-lt"/>
              <a:cs typeface="+mn-lt"/>
            </a:endParaRPr>
          </a:p>
          <a:p>
            <a:pPr marL="0" indent="0">
              <a:buNone/>
            </a:pPr>
            <a:r>
              <a:rPr lang="en-GB" sz="2000" dirty="0">
                <a:solidFill>
                  <a:schemeClr val="tx1"/>
                </a:solidFill>
                <a:latin typeface="Debbie Hepplewhite Print Font" panose="03050602040000000000" pitchFamily="66" charset="0"/>
                <a:ea typeface="+mn-lt"/>
                <a:cs typeface="+mn-lt"/>
              </a:rPr>
              <a:t>Go to the home page, click on curriculum and then RE</a:t>
            </a:r>
          </a:p>
          <a:p>
            <a:pPr marL="0" indent="0">
              <a:buNone/>
            </a:pPr>
            <a:r>
              <a:rPr lang="en-GB" sz="2000" dirty="0">
                <a:latin typeface="Debbie Hepplewhite Print Font" panose="03050602040000000000" pitchFamily="66" charset="0"/>
                <a:ea typeface="+mn-lt"/>
                <a:cs typeface="+mn-lt"/>
                <a:hlinkClick r:id="rId2"/>
              </a:rPr>
              <a:t>https://www.stjosephsworcester.co.uk/curriculum/re</a:t>
            </a:r>
            <a:r>
              <a:rPr lang="en-GB" sz="2000" dirty="0">
                <a:latin typeface="Debbie Hepplewhite Print Font" panose="03050602040000000000" pitchFamily="66" charset="0"/>
                <a:ea typeface="+mn-lt"/>
                <a:cs typeface="+mn-lt"/>
              </a:rPr>
              <a:t> </a:t>
            </a:r>
            <a:endParaRPr lang="en-GB" dirty="0">
              <a:latin typeface="Debbie Hepplewhite Print Font" panose="03050602040000000000" pitchFamily="66" charset="0"/>
            </a:endParaRPr>
          </a:p>
          <a:p>
            <a:pPr marL="0" indent="0">
              <a:buNone/>
            </a:pPr>
            <a:endParaRPr lang="en-GB" sz="2000" dirty="0">
              <a:solidFill>
                <a:srgbClr val="17406D"/>
              </a:solidFill>
              <a:latin typeface="Candara"/>
            </a:endParaRPr>
          </a:p>
          <a:p>
            <a:pPr marL="0" indent="0">
              <a:buNone/>
            </a:pPr>
            <a:endParaRPr lang="en-GB" sz="2000" dirty="0">
              <a:solidFill>
                <a:srgbClr val="000000"/>
              </a:solidFill>
              <a:latin typeface="Comic Sans MS" panose="030F0902030302020204" pitchFamily="66" charset="0"/>
            </a:endParaRPr>
          </a:p>
          <a:p>
            <a:pPr marL="0" indent="0">
              <a:buNone/>
            </a:pPr>
            <a:endParaRPr lang="en-GB" sz="2000" dirty="0">
              <a:solidFill>
                <a:srgbClr val="000000"/>
              </a:solidFill>
              <a:latin typeface="Comic Sans MS" panose="030F0902030302020204" pitchFamily="66" charset="0"/>
            </a:endParaRPr>
          </a:p>
          <a:p>
            <a:endParaRPr lang="en-US" sz="1800" dirty="0">
              <a:solidFill>
                <a:srgbClr val="17406D"/>
              </a:solidFill>
              <a:latin typeface="Comic Sans MS" panose="030F0902030302020204" pitchFamily="66" charset="0"/>
            </a:endParaRPr>
          </a:p>
        </p:txBody>
      </p:sp>
      <p:pic>
        <p:nvPicPr>
          <p:cNvPr id="5" name="Picture 4">
            <a:extLst>
              <a:ext uri="{FF2B5EF4-FFF2-40B4-BE49-F238E27FC236}">
                <a16:creationId xmlns:a16="http://schemas.microsoft.com/office/drawing/2014/main" id="{AA021B17-CD2B-4C35-8AE1-E78FDA1E588A}"/>
              </a:ext>
            </a:extLst>
          </p:cNvPr>
          <p:cNvPicPr>
            <a:picLocks noChangeAspect="1"/>
          </p:cNvPicPr>
          <p:nvPr/>
        </p:nvPicPr>
        <p:blipFill rotWithShape="1">
          <a:blip r:embed="rId3"/>
          <a:srcRect l="35038" t="23401" r="20863" b="38800"/>
          <a:stretch/>
        </p:blipFill>
        <p:spPr>
          <a:xfrm>
            <a:off x="1043608" y="3429000"/>
            <a:ext cx="6408712" cy="3089914"/>
          </a:xfrm>
          <a:prstGeom prst="rect">
            <a:avLst/>
          </a:prstGeom>
        </p:spPr>
      </p:pic>
    </p:spTree>
    <p:extLst>
      <p:ext uri="{BB962C8B-B14F-4D97-AF65-F5344CB8AC3E}">
        <p14:creationId xmlns:p14="http://schemas.microsoft.com/office/powerpoint/2010/main" val="91112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omic Sans MS"/>
              </a:rPr>
              <a:t>RSHE</a:t>
            </a:r>
            <a:endParaRPr lang="en-US" dirty="0">
              <a:latin typeface="Comic Sans MS" panose="030F0902030302020204" pitchFamily="66" charset="0"/>
            </a:endParaRPr>
          </a:p>
        </p:txBody>
      </p:sp>
      <p:sp>
        <p:nvSpPr>
          <p:cNvPr id="2" name="Content Placeholder 1"/>
          <p:cNvSpPr>
            <a:spLocks noGrp="1"/>
          </p:cNvSpPr>
          <p:nvPr>
            <p:ph idx="1"/>
          </p:nvPr>
        </p:nvSpPr>
        <p:spPr>
          <a:xfrm>
            <a:off x="611560" y="2564904"/>
            <a:ext cx="7408333" cy="4032448"/>
          </a:xfrm>
        </p:spPr>
        <p:txBody>
          <a:bodyPr vert="horz" lIns="91440" tIns="45720" rIns="91440" bIns="45720" rtlCol="0" anchor="t">
            <a:normAutofit/>
          </a:bodyPr>
          <a:lstStyle/>
          <a:p>
            <a:pPr marL="0" indent="0">
              <a:buNone/>
            </a:pPr>
            <a:endParaRPr lang="en-GB" sz="2000" dirty="0">
              <a:solidFill>
                <a:schemeClr val="tx1"/>
              </a:solidFill>
              <a:latin typeface="Comic Sans MS"/>
            </a:endParaRPr>
          </a:p>
          <a:p>
            <a:pPr marL="0" indent="0">
              <a:buNone/>
            </a:pPr>
            <a:endParaRPr lang="en-GB" sz="2000" dirty="0">
              <a:solidFill>
                <a:srgbClr val="17406D"/>
              </a:solidFill>
              <a:latin typeface="Candara"/>
            </a:endParaRPr>
          </a:p>
          <a:p>
            <a:pPr marL="0" indent="0">
              <a:buNone/>
            </a:pPr>
            <a:endParaRPr lang="en-GB" sz="2000" dirty="0">
              <a:solidFill>
                <a:srgbClr val="000000"/>
              </a:solidFill>
              <a:latin typeface="Comic Sans MS" panose="030F0902030302020204" pitchFamily="66" charset="0"/>
            </a:endParaRPr>
          </a:p>
          <a:p>
            <a:pPr marL="0" indent="0">
              <a:buNone/>
            </a:pPr>
            <a:endParaRPr lang="en-GB" sz="2000" dirty="0">
              <a:solidFill>
                <a:srgbClr val="000000"/>
              </a:solidFill>
              <a:latin typeface="Comic Sans MS" panose="030F0902030302020204" pitchFamily="66" charset="0"/>
            </a:endParaRPr>
          </a:p>
          <a:p>
            <a:endParaRPr lang="en-US" sz="1800" dirty="0">
              <a:solidFill>
                <a:srgbClr val="17406D"/>
              </a:solidFill>
              <a:latin typeface="Comic Sans MS" panose="030F0902030302020204" pitchFamily="66" charset="0"/>
            </a:endParaRPr>
          </a:p>
        </p:txBody>
      </p:sp>
      <p:sp>
        <p:nvSpPr>
          <p:cNvPr id="4" name="TextBox 3">
            <a:extLst>
              <a:ext uri="{FF2B5EF4-FFF2-40B4-BE49-F238E27FC236}">
                <a16:creationId xmlns:a16="http://schemas.microsoft.com/office/drawing/2014/main" id="{FE9E0301-B32B-4282-990B-E1F484ECF660}"/>
              </a:ext>
            </a:extLst>
          </p:cNvPr>
          <p:cNvSpPr txBox="1"/>
          <p:nvPr/>
        </p:nvSpPr>
        <p:spPr>
          <a:xfrm>
            <a:off x="323528" y="1662352"/>
            <a:ext cx="6410673" cy="3108543"/>
          </a:xfrm>
          <a:prstGeom prst="rect">
            <a:avLst/>
          </a:prstGeom>
          <a:noFill/>
        </p:spPr>
        <p:txBody>
          <a:bodyPr wrap="square" rtlCol="0">
            <a:spAutoFit/>
          </a:bodyPr>
          <a:lstStyle/>
          <a:p>
            <a:r>
              <a:rPr lang="en-GB" sz="2800" dirty="0">
                <a:latin typeface="Debbie Hepplewhite Print Font" panose="03050602040000000000" pitchFamily="66" charset="0"/>
              </a:rPr>
              <a:t>As you will be aware, as part of our PSHE lessons we now use Ten </a:t>
            </a:r>
            <a:r>
              <a:rPr lang="en-GB" sz="2800" dirty="0" err="1">
                <a:latin typeface="Debbie Hepplewhite Print Font" panose="03050602040000000000" pitchFamily="66" charset="0"/>
              </a:rPr>
              <a:t>Ten</a:t>
            </a:r>
            <a:r>
              <a:rPr lang="en-GB" sz="2800" dirty="0">
                <a:latin typeface="Debbie Hepplewhite Print Font" panose="03050602040000000000" pitchFamily="66" charset="0"/>
              </a:rPr>
              <a:t> resources. </a:t>
            </a:r>
          </a:p>
          <a:p>
            <a:endParaRPr lang="en-GB" sz="2800" dirty="0">
              <a:latin typeface="Debbie Hepplewhite Print Font" panose="03050602040000000000" pitchFamily="66" charset="0"/>
            </a:endParaRPr>
          </a:p>
          <a:p>
            <a:r>
              <a:rPr lang="en-GB" sz="2800" dirty="0">
                <a:latin typeface="Debbie Hepplewhite Print Font" panose="03050602040000000000" pitchFamily="66" charset="0"/>
              </a:rPr>
              <a:t>You will receive a login to access Ten </a:t>
            </a:r>
            <a:r>
              <a:rPr lang="en-GB" sz="2800" dirty="0" err="1">
                <a:latin typeface="Debbie Hepplewhite Print Font" panose="03050602040000000000" pitchFamily="66" charset="0"/>
              </a:rPr>
              <a:t>Ten</a:t>
            </a:r>
            <a:r>
              <a:rPr lang="en-GB" sz="2800" dirty="0">
                <a:latin typeface="Debbie Hepplewhite Print Font" panose="03050602040000000000" pitchFamily="66" charset="0"/>
              </a:rPr>
              <a:t> resources at home. </a:t>
            </a:r>
          </a:p>
        </p:txBody>
      </p:sp>
      <p:pic>
        <p:nvPicPr>
          <p:cNvPr id="6" name="Picture 5">
            <a:extLst>
              <a:ext uri="{FF2B5EF4-FFF2-40B4-BE49-F238E27FC236}">
                <a16:creationId xmlns:a16="http://schemas.microsoft.com/office/drawing/2014/main" id="{BD237CCE-195E-4689-A714-F9A583B70548}"/>
              </a:ext>
            </a:extLst>
          </p:cNvPr>
          <p:cNvPicPr>
            <a:picLocks noChangeAspect="1"/>
          </p:cNvPicPr>
          <p:nvPr/>
        </p:nvPicPr>
        <p:blipFill>
          <a:blip r:embed="rId2"/>
          <a:stretch>
            <a:fillRect/>
          </a:stretch>
        </p:blipFill>
        <p:spPr>
          <a:xfrm>
            <a:off x="900415" y="5175652"/>
            <a:ext cx="2895600" cy="1133475"/>
          </a:xfrm>
          <a:prstGeom prst="rect">
            <a:avLst/>
          </a:prstGeom>
        </p:spPr>
      </p:pic>
    </p:spTree>
    <p:extLst>
      <p:ext uri="{BB962C8B-B14F-4D97-AF65-F5344CB8AC3E}">
        <p14:creationId xmlns:p14="http://schemas.microsoft.com/office/powerpoint/2010/main" val="427513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u="sng" dirty="0">
                <a:latin typeface="Debbie Hepplewhite Print Font" panose="03050602040000000000" pitchFamily="66" charset="0"/>
              </a:rPr>
              <a:t>Home Learning</a:t>
            </a:r>
            <a:endParaRPr lang="en-US" sz="3600" u="sng" dirty="0">
              <a:latin typeface="Debbie Hepplewhite Print Font" panose="03050602040000000000" pitchFamily="66" charset="0"/>
            </a:endParaRPr>
          </a:p>
        </p:txBody>
      </p:sp>
      <p:sp>
        <p:nvSpPr>
          <p:cNvPr id="2" name="Content Placeholder 1"/>
          <p:cNvSpPr>
            <a:spLocks noGrp="1"/>
          </p:cNvSpPr>
          <p:nvPr>
            <p:ph idx="1"/>
          </p:nvPr>
        </p:nvSpPr>
        <p:spPr>
          <a:xfrm>
            <a:off x="161764" y="2132856"/>
            <a:ext cx="8820472" cy="4552536"/>
          </a:xfrm>
        </p:spPr>
        <p:txBody>
          <a:bodyPr vert="horz" lIns="91440" tIns="45720" rIns="91440" bIns="45720" rtlCol="0" anchor="t">
            <a:noAutofit/>
          </a:bodyPr>
          <a:lstStyle/>
          <a:p>
            <a:pPr>
              <a:lnSpc>
                <a:spcPct val="150000"/>
              </a:lnSpc>
            </a:pPr>
            <a:r>
              <a:rPr lang="en-GB" sz="1200" dirty="0">
                <a:solidFill>
                  <a:schemeClr val="tx1"/>
                </a:solidFill>
                <a:latin typeface="Debbie Hepplewhite Print Font" panose="03050602040000000000" pitchFamily="66" charset="0"/>
              </a:rPr>
              <a:t>You will receive a home learning grid with various activities for different subjects within the year 2 curriculum. There will be enough activities for one activity to be completed per week per half term e.g. Autumn 1 will contain 7 activities as the term is 7 weeks long.</a:t>
            </a:r>
          </a:p>
          <a:p>
            <a:pPr>
              <a:lnSpc>
                <a:spcPct val="150000"/>
              </a:lnSpc>
            </a:pPr>
            <a:r>
              <a:rPr lang="en-GB" sz="1200" dirty="0">
                <a:solidFill>
                  <a:schemeClr val="tx1"/>
                </a:solidFill>
                <a:latin typeface="Debbie Hepplewhite Print Font" panose="03050602040000000000" pitchFamily="66" charset="0"/>
              </a:rPr>
              <a:t>You can choose which activity you want to do.</a:t>
            </a:r>
          </a:p>
          <a:p>
            <a:pPr>
              <a:lnSpc>
                <a:spcPct val="150000"/>
              </a:lnSpc>
            </a:pPr>
            <a:r>
              <a:rPr lang="en-GB" sz="1200" dirty="0">
                <a:solidFill>
                  <a:schemeClr val="tx1"/>
                </a:solidFill>
                <a:latin typeface="Debbie Hepplewhite Print Font" panose="03050602040000000000" pitchFamily="66" charset="0"/>
              </a:rPr>
              <a:t>Your child will receive a half termly spelling grid alongside this and will be tested in school every Friday.</a:t>
            </a:r>
          </a:p>
          <a:p>
            <a:pPr>
              <a:lnSpc>
                <a:spcPct val="150000"/>
              </a:lnSpc>
            </a:pPr>
            <a:r>
              <a:rPr lang="en-GB" sz="1200" dirty="0">
                <a:solidFill>
                  <a:schemeClr val="tx1"/>
                </a:solidFill>
                <a:latin typeface="Debbie Hepplewhite Print Font" panose="03050602040000000000" pitchFamily="66" charset="0"/>
              </a:rPr>
              <a:t>Additionally, you should try and read with your child at least 3 times per week, signing their reading record.</a:t>
            </a:r>
          </a:p>
          <a:p>
            <a:pPr>
              <a:lnSpc>
                <a:spcPct val="150000"/>
              </a:lnSpc>
            </a:pPr>
            <a:r>
              <a:rPr lang="en-GB" sz="1200" dirty="0">
                <a:solidFill>
                  <a:schemeClr val="tx1"/>
                </a:solidFill>
                <a:latin typeface="Debbie Hepplewhite Print Font" panose="03050602040000000000" pitchFamily="66" charset="0"/>
              </a:rPr>
              <a:t>Your child will receive log ins to various websites which will be in the front of the reading record. This will enable them to access these websites at home. </a:t>
            </a:r>
            <a:r>
              <a:rPr lang="en-GB" sz="1200" dirty="0" err="1">
                <a:solidFill>
                  <a:schemeClr val="tx1"/>
                </a:solidFill>
                <a:latin typeface="Debbie Hepplewhite Print Font" panose="03050602040000000000" pitchFamily="66" charset="0"/>
              </a:rPr>
              <a:t>E.g</a:t>
            </a:r>
            <a:r>
              <a:rPr lang="en-GB" sz="1200" dirty="0">
                <a:solidFill>
                  <a:schemeClr val="tx1"/>
                </a:solidFill>
                <a:latin typeface="Debbie Hepplewhite Print Font" panose="03050602040000000000" pitchFamily="66" charset="0"/>
              </a:rPr>
              <a:t> Times Table </a:t>
            </a:r>
            <a:r>
              <a:rPr lang="en-GB" sz="1200" dirty="0" err="1">
                <a:solidFill>
                  <a:schemeClr val="tx1"/>
                </a:solidFill>
                <a:latin typeface="Debbie Hepplewhite Print Font" panose="03050602040000000000" pitchFamily="66" charset="0"/>
              </a:rPr>
              <a:t>Rockstars</a:t>
            </a:r>
            <a:endParaRPr lang="en-GB" sz="1200" dirty="0">
              <a:solidFill>
                <a:schemeClr val="tx1"/>
              </a:solidFill>
              <a:latin typeface="Debbie Hepplewhite Print Font" panose="03050602040000000000" pitchFamily="66" charset="0"/>
            </a:endParaRPr>
          </a:p>
          <a:p>
            <a:pPr>
              <a:lnSpc>
                <a:spcPct val="150000"/>
              </a:lnSpc>
            </a:pPr>
            <a:endParaRPr lang="en-GB" sz="1400" dirty="0">
              <a:solidFill>
                <a:schemeClr val="tx1"/>
              </a:solidFill>
              <a:latin typeface="Comic Sans MS" panose="030F0902030302020204" pitchFamily="66" charset="0"/>
            </a:endParaRPr>
          </a:p>
        </p:txBody>
      </p:sp>
      <p:pic>
        <p:nvPicPr>
          <p:cNvPr id="4" name="Picture 3">
            <a:extLst>
              <a:ext uri="{FF2B5EF4-FFF2-40B4-BE49-F238E27FC236}">
                <a16:creationId xmlns:a16="http://schemas.microsoft.com/office/drawing/2014/main" id="{0DE028AB-AB23-43C9-8191-7BCFA9CC640D}"/>
              </a:ext>
            </a:extLst>
          </p:cNvPr>
          <p:cNvPicPr>
            <a:picLocks noChangeAspect="1"/>
          </p:cNvPicPr>
          <p:nvPr/>
        </p:nvPicPr>
        <p:blipFill>
          <a:blip r:embed="rId2"/>
          <a:stretch>
            <a:fillRect/>
          </a:stretch>
        </p:blipFill>
        <p:spPr>
          <a:xfrm>
            <a:off x="5292080" y="395712"/>
            <a:ext cx="1426840" cy="1433210"/>
          </a:xfrm>
          <a:prstGeom prst="rect">
            <a:avLst/>
          </a:prstGeom>
        </p:spPr>
      </p:pic>
    </p:spTree>
    <p:extLst>
      <p:ext uri="{BB962C8B-B14F-4D97-AF65-F5344CB8AC3E}">
        <p14:creationId xmlns:p14="http://schemas.microsoft.com/office/powerpoint/2010/main" val="157224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908720"/>
            <a:ext cx="8229600" cy="1252728"/>
          </a:xfrm>
        </p:spPr>
        <p:txBody>
          <a:bodyPr>
            <a:normAutofit/>
          </a:bodyPr>
          <a:lstStyle/>
          <a:p>
            <a:r>
              <a:rPr lang="en-GB" sz="4000" u="sng" dirty="0">
                <a:latin typeface="Debbie Hepplewhite Print Font" panose="03050602040000000000" pitchFamily="66" charset="0"/>
              </a:rPr>
              <a:t>The Year 2 Team!</a:t>
            </a:r>
          </a:p>
        </p:txBody>
      </p:sp>
      <p:sp>
        <p:nvSpPr>
          <p:cNvPr id="4" name="Rectangle 3"/>
          <p:cNvSpPr/>
          <p:nvPr/>
        </p:nvSpPr>
        <p:spPr>
          <a:xfrm>
            <a:off x="251520" y="2636912"/>
            <a:ext cx="3816424" cy="461665"/>
          </a:xfrm>
          <a:prstGeom prst="rect">
            <a:avLst/>
          </a:prstGeom>
        </p:spPr>
        <p:txBody>
          <a:bodyPr wrap="square">
            <a:spAutoFit/>
          </a:bodyPr>
          <a:lstStyle/>
          <a:p>
            <a:pPr algn="ctr"/>
            <a:r>
              <a:rPr lang="en-GB" sz="2400" b="1" dirty="0">
                <a:solidFill>
                  <a:srgbClr val="FF00FF"/>
                </a:solidFill>
                <a:latin typeface="Comic Sans MS" panose="030F0902030302020204" pitchFamily="66" charset="0"/>
              </a:rPr>
              <a:t>Year Two Oak</a:t>
            </a:r>
          </a:p>
        </p:txBody>
      </p:sp>
      <p:sp>
        <p:nvSpPr>
          <p:cNvPr id="5" name="Rectangle 4"/>
          <p:cNvSpPr/>
          <p:nvPr/>
        </p:nvSpPr>
        <p:spPr>
          <a:xfrm>
            <a:off x="4139952" y="2636911"/>
            <a:ext cx="3816424" cy="461665"/>
          </a:xfrm>
          <a:prstGeom prst="rect">
            <a:avLst/>
          </a:prstGeom>
        </p:spPr>
        <p:txBody>
          <a:bodyPr wrap="square">
            <a:spAutoFit/>
          </a:bodyPr>
          <a:lstStyle/>
          <a:p>
            <a:pPr algn="ctr"/>
            <a:r>
              <a:rPr lang="en-GB" sz="2400" b="1" dirty="0">
                <a:solidFill>
                  <a:srgbClr val="6600FF"/>
                </a:solidFill>
                <a:latin typeface="Comic Sans MS" panose="030F0902030302020204" pitchFamily="66" charset="0"/>
              </a:rPr>
              <a:t>Year Two Pear</a:t>
            </a:r>
          </a:p>
        </p:txBody>
      </p:sp>
      <p:sp>
        <p:nvSpPr>
          <p:cNvPr id="7" name="Rectangle 6"/>
          <p:cNvSpPr/>
          <p:nvPr/>
        </p:nvSpPr>
        <p:spPr>
          <a:xfrm>
            <a:off x="179512" y="3240560"/>
            <a:ext cx="3888432" cy="1323439"/>
          </a:xfrm>
          <a:prstGeom prst="rect">
            <a:avLst/>
          </a:prstGeom>
        </p:spPr>
        <p:txBody>
          <a:bodyPr wrap="square" lIns="91440" tIns="45720" rIns="91440" bIns="45720" anchor="t">
            <a:spAutoFit/>
          </a:bodyPr>
          <a:lstStyle/>
          <a:p>
            <a:pPr algn="ctr"/>
            <a:r>
              <a:rPr lang="en-GB" sz="2000" b="1" dirty="0">
                <a:latin typeface="Comic Sans MS"/>
              </a:rPr>
              <a:t>Mrs Huston – Mon-Wed</a:t>
            </a:r>
          </a:p>
          <a:p>
            <a:pPr algn="ctr"/>
            <a:r>
              <a:rPr lang="en-GB" sz="2000" b="1" dirty="0">
                <a:latin typeface="Comic Sans MS"/>
              </a:rPr>
              <a:t> Miss Haines – Thurs &amp; Fri</a:t>
            </a:r>
          </a:p>
          <a:p>
            <a:pPr algn="ctr"/>
            <a:r>
              <a:rPr lang="en-GB" sz="2000" b="1" dirty="0">
                <a:latin typeface="Comic Sans MS" panose="030F0902030302020204" pitchFamily="66" charset="0"/>
              </a:rPr>
              <a:t>&amp;</a:t>
            </a:r>
          </a:p>
          <a:p>
            <a:pPr algn="ctr"/>
            <a:r>
              <a:rPr lang="en-GB" sz="2000" b="1" dirty="0">
                <a:latin typeface="Comic Sans MS" panose="030F0902030302020204" pitchFamily="66" charset="0"/>
              </a:rPr>
              <a:t> Mrs Ross</a:t>
            </a:r>
            <a:r>
              <a:rPr lang="en-GB" sz="1600" dirty="0">
                <a:latin typeface="Comic Sans MS" panose="030F0902030302020204" pitchFamily="66" charset="0"/>
              </a:rPr>
              <a:t> </a:t>
            </a:r>
          </a:p>
        </p:txBody>
      </p:sp>
      <p:sp>
        <p:nvSpPr>
          <p:cNvPr id="10" name="Rectangle 9">
            <a:extLst>
              <a:ext uri="{FF2B5EF4-FFF2-40B4-BE49-F238E27FC236}">
                <a16:creationId xmlns:a16="http://schemas.microsoft.com/office/drawing/2014/main" id="{A9125A78-2FD1-4419-9C2B-CCCB652FE3A1}"/>
              </a:ext>
            </a:extLst>
          </p:cNvPr>
          <p:cNvSpPr/>
          <p:nvPr/>
        </p:nvSpPr>
        <p:spPr>
          <a:xfrm>
            <a:off x="4067944" y="3192122"/>
            <a:ext cx="3888432" cy="1015663"/>
          </a:xfrm>
          <a:prstGeom prst="rect">
            <a:avLst/>
          </a:prstGeom>
        </p:spPr>
        <p:txBody>
          <a:bodyPr wrap="square">
            <a:spAutoFit/>
          </a:bodyPr>
          <a:lstStyle/>
          <a:p>
            <a:pPr algn="ctr"/>
            <a:r>
              <a:rPr lang="en-GB" sz="2000" b="1" dirty="0">
                <a:latin typeface="Comic Sans MS" panose="030F0902030302020204" pitchFamily="66" charset="0"/>
              </a:rPr>
              <a:t>Miss </a:t>
            </a:r>
            <a:r>
              <a:rPr lang="en-GB" sz="2000" b="1" dirty="0" err="1">
                <a:latin typeface="Comic Sans MS" panose="030F0902030302020204" pitchFamily="66" charset="0"/>
              </a:rPr>
              <a:t>Malpass</a:t>
            </a:r>
            <a:r>
              <a:rPr lang="en-GB" sz="2000" b="1" dirty="0">
                <a:latin typeface="Comic Sans MS" panose="030F0902030302020204" pitchFamily="66" charset="0"/>
              </a:rPr>
              <a:t> </a:t>
            </a:r>
          </a:p>
          <a:p>
            <a:pPr algn="ctr"/>
            <a:r>
              <a:rPr lang="en-GB" sz="2000" b="1" dirty="0">
                <a:latin typeface="Comic Sans MS" panose="030F0902030302020204" pitchFamily="66" charset="0"/>
              </a:rPr>
              <a:t>&amp;</a:t>
            </a:r>
          </a:p>
          <a:p>
            <a:pPr algn="ctr"/>
            <a:r>
              <a:rPr lang="en-GB" sz="2000" b="1" dirty="0">
                <a:latin typeface="Comic Sans MS" panose="030F0902030302020204" pitchFamily="66" charset="0"/>
              </a:rPr>
              <a:t>Mrs Hayman</a:t>
            </a:r>
            <a:r>
              <a:rPr lang="en-GB" sz="1600" dirty="0">
                <a:latin typeface="Comic Sans MS" panose="030F0902030302020204" pitchFamily="66" charset="0"/>
              </a:rPr>
              <a:t>  </a:t>
            </a:r>
          </a:p>
        </p:txBody>
      </p:sp>
      <p:pic>
        <p:nvPicPr>
          <p:cNvPr id="1026" name="Picture 2">
            <a:extLst>
              <a:ext uri="{FF2B5EF4-FFF2-40B4-BE49-F238E27FC236}">
                <a16:creationId xmlns:a16="http://schemas.microsoft.com/office/drawing/2014/main" id="{1EC117E9-A9A0-D84E-F850-2EEBC61FD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010" y="4647269"/>
            <a:ext cx="1389213" cy="191218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7" descr="A picture containing person, outdoor, person&#10;&#10;Description automatically generated">
            <a:extLst>
              <a:ext uri="{FF2B5EF4-FFF2-40B4-BE49-F238E27FC236}">
                <a16:creationId xmlns:a16="http://schemas.microsoft.com/office/drawing/2014/main" id="{22451AB8-8716-D48C-F9E7-1B238B39FD76}"/>
              </a:ext>
            </a:extLst>
          </p:cNvPr>
          <p:cNvPicPr>
            <a:picLocks noChangeAspect="1"/>
          </p:cNvPicPr>
          <p:nvPr/>
        </p:nvPicPr>
        <p:blipFill>
          <a:blip r:embed="rId3"/>
          <a:stretch>
            <a:fillRect/>
          </a:stretch>
        </p:blipFill>
        <p:spPr>
          <a:xfrm>
            <a:off x="466907" y="4705982"/>
            <a:ext cx="1304020" cy="1783398"/>
          </a:xfrm>
          <a:prstGeom prst="rect">
            <a:avLst/>
          </a:prstGeom>
        </p:spPr>
      </p:pic>
      <p:pic>
        <p:nvPicPr>
          <p:cNvPr id="2" name="Picture 7" descr="A person smiling at camera&#10;&#10;Description automatically generated">
            <a:extLst>
              <a:ext uri="{FF2B5EF4-FFF2-40B4-BE49-F238E27FC236}">
                <a16:creationId xmlns:a16="http://schemas.microsoft.com/office/drawing/2014/main" id="{55CADE1A-604D-FE79-2E53-C63BAFF0CA24}"/>
              </a:ext>
            </a:extLst>
          </p:cNvPr>
          <p:cNvPicPr>
            <a:picLocks noChangeAspect="1"/>
          </p:cNvPicPr>
          <p:nvPr/>
        </p:nvPicPr>
        <p:blipFill>
          <a:blip r:embed="rId4"/>
          <a:stretch>
            <a:fillRect/>
          </a:stretch>
        </p:blipFill>
        <p:spPr>
          <a:xfrm>
            <a:off x="1949569" y="4703521"/>
            <a:ext cx="1233577" cy="1778541"/>
          </a:xfrm>
          <a:prstGeom prst="rect">
            <a:avLst/>
          </a:prstGeom>
        </p:spPr>
      </p:pic>
      <p:pic>
        <p:nvPicPr>
          <p:cNvPr id="8" name="Picture 8" descr="A person smiling at camera&#10;&#10;Description automatically generated">
            <a:extLst>
              <a:ext uri="{FF2B5EF4-FFF2-40B4-BE49-F238E27FC236}">
                <a16:creationId xmlns:a16="http://schemas.microsoft.com/office/drawing/2014/main" id="{4F59C6D9-056F-A95D-0210-76FFCF2CF82E}"/>
              </a:ext>
            </a:extLst>
          </p:cNvPr>
          <p:cNvPicPr>
            <a:picLocks noChangeAspect="1"/>
          </p:cNvPicPr>
          <p:nvPr/>
        </p:nvPicPr>
        <p:blipFill>
          <a:blip r:embed="rId5"/>
          <a:stretch>
            <a:fillRect/>
          </a:stretch>
        </p:blipFill>
        <p:spPr>
          <a:xfrm>
            <a:off x="3344175" y="4700528"/>
            <a:ext cx="1233578" cy="1784530"/>
          </a:xfrm>
          <a:prstGeom prst="rect">
            <a:avLst/>
          </a:prstGeom>
        </p:spPr>
      </p:pic>
      <p:pic>
        <p:nvPicPr>
          <p:cNvPr id="9" name="Picture 10" descr="A person smiling for a selfie&#10;&#10;Description automatically generated">
            <a:extLst>
              <a:ext uri="{FF2B5EF4-FFF2-40B4-BE49-F238E27FC236}">
                <a16:creationId xmlns:a16="http://schemas.microsoft.com/office/drawing/2014/main" id="{47FD363C-A994-34C0-5036-0CB338355A65}"/>
              </a:ext>
            </a:extLst>
          </p:cNvPr>
          <p:cNvPicPr>
            <a:picLocks noChangeAspect="1"/>
          </p:cNvPicPr>
          <p:nvPr/>
        </p:nvPicPr>
        <p:blipFill>
          <a:blip r:embed="rId6"/>
          <a:stretch>
            <a:fillRect/>
          </a:stretch>
        </p:blipFill>
        <p:spPr>
          <a:xfrm>
            <a:off x="6607834" y="4702834"/>
            <a:ext cx="1406105" cy="1779918"/>
          </a:xfrm>
          <a:prstGeom prst="rect">
            <a:avLst/>
          </a:prstGeom>
        </p:spPr>
      </p:pic>
    </p:spTree>
    <p:extLst>
      <p:ext uri="{BB962C8B-B14F-4D97-AF65-F5344CB8AC3E}">
        <p14:creationId xmlns:p14="http://schemas.microsoft.com/office/powerpoint/2010/main" val="44879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C68E-EC55-4560-A0F7-C19268D8EF29}"/>
              </a:ext>
            </a:extLst>
          </p:cNvPr>
          <p:cNvSpPr>
            <a:spLocks noGrp="1"/>
          </p:cNvSpPr>
          <p:nvPr>
            <p:ph type="title"/>
          </p:nvPr>
        </p:nvSpPr>
        <p:spPr>
          <a:xfrm>
            <a:off x="251520" y="260648"/>
            <a:ext cx="6347713" cy="1320800"/>
          </a:xfrm>
        </p:spPr>
        <p:txBody>
          <a:bodyPr/>
          <a:lstStyle/>
          <a:p>
            <a:r>
              <a:rPr lang="en-GB" u="sng" dirty="0">
                <a:latin typeface="Debbie Hepplewhite Print Font"/>
              </a:rPr>
              <a:t>Potential Trips...</a:t>
            </a:r>
            <a:endParaRPr lang="en-GB" u="sng" dirty="0">
              <a:latin typeface="Debbie Hepplewhite Print Font" panose="03050602040000000000" pitchFamily="66" charset="0"/>
            </a:endParaRPr>
          </a:p>
        </p:txBody>
      </p:sp>
      <p:pic>
        <p:nvPicPr>
          <p:cNvPr id="1026" name="Picture 2" descr="Inside Warwick Castle | Evan Evans Tours">
            <a:extLst>
              <a:ext uri="{FF2B5EF4-FFF2-40B4-BE49-F238E27FC236}">
                <a16:creationId xmlns:a16="http://schemas.microsoft.com/office/drawing/2014/main" id="{9309EF00-9D3F-40FE-9507-97FB32F017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976" y="1288336"/>
            <a:ext cx="4017744" cy="20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130758-EEAA-4F73-AC1B-B67014BB3317}"/>
              </a:ext>
            </a:extLst>
          </p:cNvPr>
          <p:cNvSpPr txBox="1"/>
          <p:nvPr/>
        </p:nvSpPr>
        <p:spPr>
          <a:xfrm>
            <a:off x="1153536" y="3429000"/>
            <a:ext cx="3096344" cy="369332"/>
          </a:xfrm>
          <a:prstGeom prst="rect">
            <a:avLst/>
          </a:prstGeom>
          <a:noFill/>
        </p:spPr>
        <p:txBody>
          <a:bodyPr wrap="square" lIns="91440" tIns="45720" rIns="91440" bIns="45720" rtlCol="0" anchor="t">
            <a:spAutoFit/>
          </a:bodyPr>
          <a:lstStyle/>
          <a:p>
            <a:r>
              <a:rPr lang="en-GB" dirty="0"/>
              <a:t>Visiting a castle </a:t>
            </a:r>
          </a:p>
        </p:txBody>
      </p:sp>
      <p:sp>
        <p:nvSpPr>
          <p:cNvPr id="7" name="TextBox 6">
            <a:extLst>
              <a:ext uri="{FF2B5EF4-FFF2-40B4-BE49-F238E27FC236}">
                <a16:creationId xmlns:a16="http://schemas.microsoft.com/office/drawing/2014/main" id="{60B3F50F-3FB8-4E83-9E16-F0854DB55F2F}"/>
              </a:ext>
            </a:extLst>
          </p:cNvPr>
          <p:cNvSpPr txBox="1"/>
          <p:nvPr/>
        </p:nvSpPr>
        <p:spPr>
          <a:xfrm>
            <a:off x="5629314" y="4438346"/>
            <a:ext cx="2304256" cy="923330"/>
          </a:xfrm>
          <a:prstGeom prst="rect">
            <a:avLst/>
          </a:prstGeom>
          <a:noFill/>
        </p:spPr>
        <p:txBody>
          <a:bodyPr wrap="square" rtlCol="0">
            <a:spAutoFit/>
          </a:bodyPr>
          <a:lstStyle/>
          <a:p>
            <a:pPr algn="ctr"/>
            <a:r>
              <a:rPr lang="en-GB" dirty="0"/>
              <a:t>Selly Manor Museum (The Great Fire of London)</a:t>
            </a:r>
          </a:p>
        </p:txBody>
      </p:sp>
      <p:pic>
        <p:nvPicPr>
          <p:cNvPr id="1028" name="Picture 4" descr="null">
            <a:extLst>
              <a:ext uri="{FF2B5EF4-FFF2-40B4-BE49-F238E27FC236}">
                <a16:creationId xmlns:a16="http://schemas.microsoft.com/office/drawing/2014/main" id="{DDB01D66-7CFC-4793-A105-01C4A3B0B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533" y="1940597"/>
            <a:ext cx="3250656" cy="2441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red curtain with gold trim&#10;&#10;Description automatically generated">
            <a:extLst>
              <a:ext uri="{FF2B5EF4-FFF2-40B4-BE49-F238E27FC236}">
                <a16:creationId xmlns:a16="http://schemas.microsoft.com/office/drawing/2014/main" id="{E88592EA-5C31-11B3-7865-5C98CA803926}"/>
              </a:ext>
            </a:extLst>
          </p:cNvPr>
          <p:cNvPicPr>
            <a:picLocks noChangeAspect="1"/>
          </p:cNvPicPr>
          <p:nvPr/>
        </p:nvPicPr>
        <p:blipFill>
          <a:blip r:embed="rId4"/>
          <a:stretch>
            <a:fillRect/>
          </a:stretch>
        </p:blipFill>
        <p:spPr>
          <a:xfrm>
            <a:off x="914400" y="4264085"/>
            <a:ext cx="3387516" cy="1904461"/>
          </a:xfrm>
          <a:prstGeom prst="rect">
            <a:avLst/>
          </a:prstGeom>
        </p:spPr>
      </p:pic>
      <p:sp>
        <p:nvSpPr>
          <p:cNvPr id="4" name="TextBox 3">
            <a:extLst>
              <a:ext uri="{FF2B5EF4-FFF2-40B4-BE49-F238E27FC236}">
                <a16:creationId xmlns:a16="http://schemas.microsoft.com/office/drawing/2014/main" id="{C4F171EA-8A8A-22F3-A08B-02536458E4D2}"/>
              </a:ext>
            </a:extLst>
          </p:cNvPr>
          <p:cNvSpPr txBox="1"/>
          <p:nvPr/>
        </p:nvSpPr>
        <p:spPr>
          <a:xfrm>
            <a:off x="1525106" y="6168292"/>
            <a:ext cx="2304256" cy="369332"/>
          </a:xfrm>
          <a:prstGeom prst="rect">
            <a:avLst/>
          </a:prstGeom>
          <a:noFill/>
        </p:spPr>
        <p:txBody>
          <a:bodyPr wrap="square" lIns="91440" tIns="45720" rIns="91440" bIns="45720" rtlCol="0" anchor="t">
            <a:spAutoFit/>
          </a:bodyPr>
          <a:lstStyle/>
          <a:p>
            <a:pPr algn="ctr"/>
            <a:r>
              <a:rPr lang="en-GB" dirty="0"/>
              <a:t>Theatre </a:t>
            </a:r>
          </a:p>
        </p:txBody>
      </p:sp>
    </p:spTree>
    <p:extLst>
      <p:ext uri="{BB962C8B-B14F-4D97-AF65-F5344CB8AC3E}">
        <p14:creationId xmlns:p14="http://schemas.microsoft.com/office/powerpoint/2010/main" val="238985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311700" y="1134578"/>
            <a:ext cx="8520600" cy="1184100"/>
          </a:xfrm>
          <a:prstGeom prst="rect">
            <a:avLst/>
          </a:prstGeom>
          <a:noFill/>
          <a:ln>
            <a:noFill/>
          </a:ln>
        </p:spPr>
        <p:txBody>
          <a:bodyPr spcFirstLastPara="1" vert="horz" wrap="square" lIns="91425" tIns="91425" rIns="91425" bIns="91425" rtlCol="0" anchor="b" anchorCtr="0">
            <a:normAutofit/>
          </a:bodyPr>
          <a:lstStyle/>
          <a:p>
            <a:pPr algn="ctr">
              <a:spcBef>
                <a:spcPts val="0"/>
              </a:spcBef>
              <a:buSzPts val="5200"/>
            </a:pPr>
            <a:r>
              <a:rPr lang="en" sz="3600" u="sng" dirty="0"/>
              <a:t>Online Safety at St Joseph’s</a:t>
            </a:r>
            <a:endParaRPr sz="3600" u="sng" dirty="0"/>
          </a:p>
          <a:p>
            <a:pPr algn="ctr">
              <a:spcBef>
                <a:spcPts val="0"/>
              </a:spcBef>
              <a:buSzPts val="5200"/>
            </a:pPr>
            <a:endParaRPr dirty="0"/>
          </a:p>
        </p:txBody>
      </p:sp>
      <p:sp>
        <p:nvSpPr>
          <p:cNvPr id="58" name="Google Shape;58;p1"/>
          <p:cNvSpPr txBox="1">
            <a:spLocks noGrp="1"/>
          </p:cNvSpPr>
          <p:nvPr>
            <p:ph type="subTitle" idx="1"/>
          </p:nvPr>
        </p:nvSpPr>
        <p:spPr>
          <a:xfrm>
            <a:off x="0" y="1689235"/>
            <a:ext cx="9144000" cy="5029057"/>
          </a:xfrm>
          <a:prstGeom prst="rect">
            <a:avLst/>
          </a:prstGeom>
          <a:noFill/>
          <a:ln>
            <a:noFill/>
          </a:ln>
        </p:spPr>
        <p:txBody>
          <a:bodyPr spcFirstLastPara="1" vert="horz" wrap="square" lIns="91425" tIns="91425" rIns="91425" bIns="91425" rtlCol="0" anchor="t" anchorCtr="0">
            <a:normAutofit fontScale="92500"/>
          </a:bodyPr>
          <a:lstStyle/>
          <a:p>
            <a:pPr algn="l">
              <a:lnSpc>
                <a:spcPct val="115000"/>
              </a:lnSpc>
              <a:spcBef>
                <a:spcPts val="0"/>
              </a:spcBef>
              <a:buSzPts val="8615"/>
            </a:pPr>
            <a:r>
              <a:rPr lang="en" sz="2000" dirty="0">
                <a:solidFill>
                  <a:schemeClr val="dk1"/>
                </a:solidFill>
              </a:rPr>
              <a:t>Online safety is taught in class once per half term. </a:t>
            </a:r>
            <a:r>
              <a:rPr lang="en-GB" sz="2000" dirty="0">
                <a:solidFill>
                  <a:schemeClr val="dk1"/>
                </a:solidFill>
              </a:rPr>
              <a:t>Outside of these lessons it is something which we seek to promote an open discussion around with children.</a:t>
            </a:r>
          </a:p>
          <a:p>
            <a:pPr algn="l">
              <a:lnSpc>
                <a:spcPct val="115000"/>
              </a:lnSpc>
              <a:spcBef>
                <a:spcPts val="0"/>
              </a:spcBef>
              <a:buSzPts val="8615"/>
            </a:pPr>
            <a:r>
              <a:rPr lang="en-GB" sz="2000" dirty="0">
                <a:solidFill>
                  <a:schemeClr val="dk1"/>
                </a:solidFill>
              </a:rPr>
              <a:t> </a:t>
            </a:r>
            <a:endParaRPr lang="en" sz="2000" dirty="0">
              <a:solidFill>
                <a:schemeClr val="dk1"/>
              </a:solidFill>
            </a:endParaRPr>
          </a:p>
          <a:p>
            <a:pPr algn="l">
              <a:lnSpc>
                <a:spcPct val="115000"/>
              </a:lnSpc>
              <a:spcBef>
                <a:spcPts val="0"/>
              </a:spcBef>
              <a:buSzPts val="8615"/>
            </a:pPr>
            <a:r>
              <a:rPr lang="en-GB" sz="2000" b="1" dirty="0"/>
              <a:t>Online safety covers a wide range of areas. From protecting children from harm by others to equipping children with an understanding of healthy and unhealthy use of technology (screen time for example).</a:t>
            </a:r>
          </a:p>
          <a:p>
            <a:pPr algn="l">
              <a:lnSpc>
                <a:spcPct val="115000"/>
              </a:lnSpc>
              <a:spcBef>
                <a:spcPts val="0"/>
              </a:spcBef>
              <a:buSzPts val="8615"/>
            </a:pPr>
            <a:endParaRPr lang="en-GB" sz="2000" b="1" dirty="0"/>
          </a:p>
          <a:p>
            <a:pPr algn="l">
              <a:lnSpc>
                <a:spcPct val="115000"/>
              </a:lnSpc>
              <a:buSzPts val="8615"/>
            </a:pPr>
            <a:r>
              <a:rPr lang="en-GB" sz="2000" dirty="0">
                <a:solidFill>
                  <a:srgbClr val="000000"/>
                </a:solidFill>
              </a:rPr>
              <a:t>Please do not hesitate to contact your child’s class teacher or Mr Bowring, our online safety co-ordinator, should you have any concerns about your child’s online activity or a wider online safety issue. Alternatively, you can report a concern about the way someone has been communicating online through the Child Exploitation and Online Protection Command (CEOP) here: </a:t>
            </a:r>
            <a:r>
              <a:rPr lang="en-GB" sz="2000" u="sng" dirty="0">
                <a:solidFill>
                  <a:srgbClr val="000000"/>
                </a:solidFill>
                <a:hlinkClick r:id="rId3">
                  <a:extLst>
                    <a:ext uri="{A12FA001-AC4F-418D-AE19-62706E023703}">
                      <ahyp:hlinkClr xmlns:ahyp="http://schemas.microsoft.com/office/drawing/2018/hyperlinkcolor" val="tx"/>
                    </a:ext>
                  </a:extLst>
                </a:hlinkClick>
              </a:rPr>
              <a:t>https://www.ceop.police.uk/ceop-reporting/</a:t>
            </a:r>
            <a:endParaRPr lang="en-GB" sz="2000" dirty="0">
              <a:solidFill>
                <a:srgbClr val="000000"/>
              </a:solidFill>
            </a:endParaRPr>
          </a:p>
          <a:p>
            <a:pPr algn="l">
              <a:lnSpc>
                <a:spcPct val="115000"/>
              </a:lnSpc>
              <a:spcBef>
                <a:spcPts val="0"/>
              </a:spcBef>
              <a:buSzPts val="8615"/>
            </a:pPr>
            <a:r>
              <a:rPr lang="en-GB" sz="2000" b="1" dirty="0"/>
              <a:t> </a:t>
            </a:r>
            <a:endParaRPr sz="2000" b="1" dirty="0"/>
          </a:p>
        </p:txBody>
      </p:sp>
      <p:pic>
        <p:nvPicPr>
          <p:cNvPr id="59" name="Google Shape;59;p1"/>
          <p:cNvPicPr preferRelativeResize="0"/>
          <p:nvPr/>
        </p:nvPicPr>
        <p:blipFill rotWithShape="1">
          <a:blip r:embed="rId4">
            <a:alphaModFix/>
          </a:blip>
          <a:srcRect/>
          <a:stretch/>
        </p:blipFill>
        <p:spPr>
          <a:xfrm>
            <a:off x="179512" y="285029"/>
            <a:ext cx="1331175" cy="554656"/>
          </a:xfrm>
          <a:prstGeom prst="rect">
            <a:avLst/>
          </a:prstGeom>
          <a:noFill/>
          <a:ln>
            <a:noFill/>
          </a:ln>
        </p:spPr>
      </p:pic>
      <p:pic>
        <p:nvPicPr>
          <p:cNvPr id="60" name="Google Shape;60;p1"/>
          <p:cNvPicPr preferRelativeResize="0"/>
          <p:nvPr/>
        </p:nvPicPr>
        <p:blipFill rotWithShape="1">
          <a:blip r:embed="rId4">
            <a:alphaModFix/>
          </a:blip>
          <a:srcRect/>
          <a:stretch/>
        </p:blipFill>
        <p:spPr>
          <a:xfrm>
            <a:off x="7524328" y="282278"/>
            <a:ext cx="1026075" cy="427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59354" y="1114983"/>
            <a:ext cx="8520600" cy="1184100"/>
          </a:xfrm>
          <a:prstGeom prst="rect">
            <a:avLst/>
          </a:prstGeom>
          <a:noFill/>
          <a:ln>
            <a:noFill/>
          </a:ln>
        </p:spPr>
        <p:txBody>
          <a:bodyPr spcFirstLastPara="1" vert="horz" wrap="square" lIns="91425" tIns="91425" rIns="91425" bIns="91425" rtlCol="0" anchor="b" anchorCtr="0">
            <a:normAutofit/>
          </a:bodyPr>
          <a:lstStyle/>
          <a:p>
            <a:pPr algn="ctr">
              <a:spcBef>
                <a:spcPts val="0"/>
              </a:spcBef>
              <a:buSzPts val="5200"/>
            </a:pPr>
            <a:r>
              <a:rPr lang="en" sz="3600" u="sng" dirty="0"/>
              <a:t>Online Safety at St Joseph’s</a:t>
            </a:r>
            <a:endParaRPr sz="3600" u="sng" dirty="0"/>
          </a:p>
          <a:p>
            <a:pPr algn="ctr">
              <a:spcBef>
                <a:spcPts val="0"/>
              </a:spcBef>
              <a:buSzPts val="5200"/>
            </a:pPr>
            <a:endParaRPr dirty="0"/>
          </a:p>
        </p:txBody>
      </p:sp>
      <p:sp>
        <p:nvSpPr>
          <p:cNvPr id="58" name="Google Shape;58;p1"/>
          <p:cNvSpPr txBox="1">
            <a:spLocks noGrp="1"/>
          </p:cNvSpPr>
          <p:nvPr>
            <p:ph type="subTitle" idx="1"/>
          </p:nvPr>
        </p:nvSpPr>
        <p:spPr>
          <a:xfrm>
            <a:off x="-55002" y="1456884"/>
            <a:ext cx="9144000" cy="5029057"/>
          </a:xfrm>
          <a:prstGeom prst="rect">
            <a:avLst/>
          </a:prstGeom>
          <a:noFill/>
          <a:ln>
            <a:noFill/>
          </a:ln>
        </p:spPr>
        <p:txBody>
          <a:bodyPr spcFirstLastPara="1" vert="horz" wrap="square" lIns="91425" tIns="91425" rIns="91425" bIns="91425" rtlCol="0" anchor="t" anchorCtr="0">
            <a:normAutofit/>
          </a:bodyPr>
          <a:lstStyle/>
          <a:p>
            <a:pPr algn="l">
              <a:lnSpc>
                <a:spcPct val="115000"/>
              </a:lnSpc>
              <a:spcBef>
                <a:spcPts val="0"/>
              </a:spcBef>
              <a:buSzPts val="8615"/>
            </a:pPr>
            <a:r>
              <a:rPr lang="en-GB" sz="1400" dirty="0">
                <a:solidFill>
                  <a:schemeClr val="dk1"/>
                </a:solidFill>
              </a:rPr>
              <a:t>During Transition days, your child’s new teacher delivered a session on online safety, considering how best to safely use the school IT equipment. </a:t>
            </a:r>
          </a:p>
          <a:p>
            <a:pPr algn="l">
              <a:lnSpc>
                <a:spcPct val="115000"/>
              </a:lnSpc>
              <a:spcBef>
                <a:spcPts val="0"/>
              </a:spcBef>
              <a:buSzPts val="8615"/>
            </a:pPr>
            <a:endParaRPr lang="en-GB" sz="1400" dirty="0">
              <a:solidFill>
                <a:schemeClr val="dk1"/>
              </a:solidFill>
            </a:endParaRPr>
          </a:p>
          <a:p>
            <a:pPr algn="l">
              <a:lnSpc>
                <a:spcPct val="115000"/>
              </a:lnSpc>
              <a:spcBef>
                <a:spcPts val="0"/>
              </a:spcBef>
              <a:buSzPts val="8615"/>
            </a:pPr>
            <a:r>
              <a:rPr lang="en-GB" sz="1400" dirty="0">
                <a:solidFill>
                  <a:schemeClr val="dk1"/>
                </a:solidFill>
              </a:rPr>
              <a:t>An agreement was also shared with the children, which their teacher explained to them and they signed. This agreement, and the PowerPoint which was used to deliver the lesson can be viewed on our school website on the e-safety page (under parents)</a:t>
            </a:r>
          </a:p>
          <a:p>
            <a:pPr algn="l">
              <a:lnSpc>
                <a:spcPct val="115000"/>
              </a:lnSpc>
              <a:spcBef>
                <a:spcPts val="0"/>
              </a:spcBef>
              <a:buSzPts val="8615"/>
            </a:pPr>
            <a:endParaRPr lang="en-GB" sz="1400" dirty="0">
              <a:solidFill>
                <a:schemeClr val="dk1"/>
              </a:solidFill>
            </a:endParaRPr>
          </a:p>
          <a:p>
            <a:pPr algn="l">
              <a:lnSpc>
                <a:spcPct val="115000"/>
              </a:lnSpc>
              <a:spcBef>
                <a:spcPts val="0"/>
              </a:spcBef>
              <a:buSzPts val="8615"/>
            </a:pPr>
            <a:r>
              <a:rPr lang="en-GB" sz="1400" dirty="0">
                <a:solidFill>
                  <a:schemeClr val="dk1"/>
                </a:solidFill>
              </a:rPr>
              <a:t>If you haven’t already, please could you use the links</a:t>
            </a:r>
          </a:p>
          <a:p>
            <a:pPr algn="l">
              <a:lnSpc>
                <a:spcPct val="115000"/>
              </a:lnSpc>
              <a:spcBef>
                <a:spcPts val="0"/>
              </a:spcBef>
              <a:buSzPts val="8615"/>
            </a:pPr>
            <a:r>
              <a:rPr lang="en-GB" sz="1400" dirty="0">
                <a:solidFill>
                  <a:schemeClr val="dk1"/>
                </a:solidFill>
              </a:rPr>
              <a:t>below to sign this electronically yourself as a parent/Carer.</a:t>
            </a:r>
          </a:p>
          <a:p>
            <a:pPr algn="l">
              <a:lnSpc>
                <a:spcPct val="115000"/>
              </a:lnSpc>
              <a:spcBef>
                <a:spcPts val="0"/>
              </a:spcBef>
              <a:buSzPts val="8615"/>
            </a:pPr>
            <a:endParaRPr lang="en-GB" sz="1400" dirty="0">
              <a:solidFill>
                <a:schemeClr val="dk1"/>
              </a:solidFill>
            </a:endParaRPr>
          </a:p>
          <a:p>
            <a:pPr algn="l">
              <a:lnSpc>
                <a:spcPct val="115000"/>
              </a:lnSpc>
              <a:buSzPts val="8615"/>
            </a:pPr>
            <a:r>
              <a:rPr lang="en-GB" sz="1400" dirty="0">
                <a:solidFill>
                  <a:schemeClr val="dk1"/>
                </a:solidFill>
              </a:rPr>
              <a:t>Key Stage 1</a:t>
            </a:r>
          </a:p>
          <a:p>
            <a:pPr algn="l">
              <a:lnSpc>
                <a:spcPct val="115000"/>
              </a:lnSpc>
              <a:buSzPts val="8615"/>
            </a:pPr>
            <a:r>
              <a:rPr lang="en-GB" sz="1400" dirty="0">
                <a:solidFill>
                  <a:schemeClr val="dk1"/>
                </a:solidFill>
                <a:hlinkClick r:id="rId3"/>
              </a:rPr>
              <a:t>https://forms.office.com/e/icLhK4MGuW</a:t>
            </a:r>
            <a:endParaRPr lang="en-GB" sz="1400" dirty="0">
              <a:solidFill>
                <a:schemeClr val="dk1"/>
              </a:solidFill>
            </a:endParaRPr>
          </a:p>
          <a:p>
            <a:pPr algn="l">
              <a:lnSpc>
                <a:spcPct val="115000"/>
              </a:lnSpc>
              <a:buSzPts val="8615"/>
            </a:pPr>
            <a:endParaRPr lang="en-GB" sz="1400" dirty="0">
              <a:solidFill>
                <a:schemeClr val="dk1"/>
              </a:solidFill>
            </a:endParaRPr>
          </a:p>
          <a:p>
            <a:pPr algn="l">
              <a:lnSpc>
                <a:spcPct val="115000"/>
              </a:lnSpc>
              <a:buSzPts val="8615"/>
            </a:pPr>
            <a:r>
              <a:rPr lang="en-GB" sz="1400" dirty="0">
                <a:solidFill>
                  <a:schemeClr val="dk1"/>
                </a:solidFill>
              </a:rPr>
              <a:t>Key stage 2</a:t>
            </a:r>
          </a:p>
          <a:p>
            <a:pPr algn="l">
              <a:lnSpc>
                <a:spcPct val="115000"/>
              </a:lnSpc>
              <a:buSzPts val="8615"/>
            </a:pPr>
            <a:r>
              <a:rPr lang="en-GB" sz="1400" dirty="0">
                <a:solidFill>
                  <a:schemeClr val="dk1"/>
                </a:solidFill>
                <a:hlinkClick r:id="rId4"/>
              </a:rPr>
              <a:t>https://forms.office.com/e/iPuzF3B44Y</a:t>
            </a:r>
            <a:endParaRPr lang="en-GB" sz="1400" dirty="0">
              <a:solidFill>
                <a:schemeClr val="dk1"/>
              </a:solidFill>
            </a:endParaRPr>
          </a:p>
          <a:p>
            <a:pPr algn="l">
              <a:lnSpc>
                <a:spcPct val="115000"/>
              </a:lnSpc>
              <a:buSzPts val="8615"/>
            </a:pPr>
            <a:endParaRPr lang="en-GB" sz="1400" dirty="0">
              <a:solidFill>
                <a:schemeClr val="dk1"/>
              </a:solidFill>
            </a:endParaRPr>
          </a:p>
          <a:p>
            <a:pPr algn="l">
              <a:lnSpc>
                <a:spcPct val="115000"/>
              </a:lnSpc>
              <a:spcBef>
                <a:spcPts val="0"/>
              </a:spcBef>
              <a:buSzPts val="8615"/>
            </a:pPr>
            <a:endParaRPr sz="2000" b="1" dirty="0"/>
          </a:p>
        </p:txBody>
      </p:sp>
      <p:pic>
        <p:nvPicPr>
          <p:cNvPr id="59" name="Google Shape;59;p1"/>
          <p:cNvPicPr preferRelativeResize="0"/>
          <p:nvPr/>
        </p:nvPicPr>
        <p:blipFill rotWithShape="1">
          <a:blip r:embed="rId5">
            <a:alphaModFix/>
          </a:blip>
          <a:srcRect/>
          <a:stretch/>
        </p:blipFill>
        <p:spPr>
          <a:xfrm>
            <a:off x="344948" y="160257"/>
            <a:ext cx="1331175" cy="554656"/>
          </a:xfrm>
          <a:prstGeom prst="rect">
            <a:avLst/>
          </a:prstGeom>
          <a:noFill/>
          <a:ln>
            <a:noFill/>
          </a:ln>
        </p:spPr>
      </p:pic>
      <p:pic>
        <p:nvPicPr>
          <p:cNvPr id="60" name="Google Shape;60;p1"/>
          <p:cNvPicPr preferRelativeResize="0"/>
          <p:nvPr/>
        </p:nvPicPr>
        <p:blipFill rotWithShape="1">
          <a:blip r:embed="rId5">
            <a:alphaModFix/>
          </a:blip>
          <a:srcRect/>
          <a:stretch/>
        </p:blipFill>
        <p:spPr>
          <a:xfrm>
            <a:off x="7353216" y="266261"/>
            <a:ext cx="1026075" cy="427525"/>
          </a:xfrm>
          <a:prstGeom prst="rect">
            <a:avLst/>
          </a:prstGeom>
          <a:noFill/>
          <a:ln>
            <a:noFill/>
          </a:ln>
        </p:spPr>
      </p:pic>
      <p:pic>
        <p:nvPicPr>
          <p:cNvPr id="3" name="Picture 2">
            <a:extLst>
              <a:ext uri="{FF2B5EF4-FFF2-40B4-BE49-F238E27FC236}">
                <a16:creationId xmlns:a16="http://schemas.microsoft.com/office/drawing/2014/main" id="{6DE6ABD4-4CF8-4A7C-9508-178540EE676D}"/>
              </a:ext>
            </a:extLst>
          </p:cNvPr>
          <p:cNvPicPr>
            <a:picLocks noChangeAspect="1"/>
          </p:cNvPicPr>
          <p:nvPr/>
        </p:nvPicPr>
        <p:blipFill>
          <a:blip r:embed="rId6"/>
          <a:stretch>
            <a:fillRect/>
          </a:stretch>
        </p:blipFill>
        <p:spPr>
          <a:xfrm>
            <a:off x="7866254" y="2852345"/>
            <a:ext cx="713700" cy="1919894"/>
          </a:xfrm>
          <a:prstGeom prst="rect">
            <a:avLst/>
          </a:prstGeom>
        </p:spPr>
      </p:pic>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76256D3-5F16-4A31-8DAF-4DBC7FBBDF52}"/>
                  </a:ext>
                </a:extLst>
              </p14:cNvPr>
              <p14:cNvContentPartPr/>
              <p14:nvPr/>
            </p14:nvContentPartPr>
            <p14:xfrm>
              <a:off x="7866254" y="3594309"/>
              <a:ext cx="331200" cy="159120"/>
            </p14:xfrm>
          </p:contentPart>
        </mc:Choice>
        <mc:Fallback xmlns="">
          <p:pic>
            <p:nvPicPr>
              <p:cNvPr id="7" name="Ink 6">
                <a:extLst>
                  <a:ext uri="{FF2B5EF4-FFF2-40B4-BE49-F238E27FC236}">
                    <a16:creationId xmlns:a16="http://schemas.microsoft.com/office/drawing/2014/main" id="{476256D3-5F16-4A31-8DAF-4DBC7FBBDF52}"/>
                  </a:ext>
                </a:extLst>
              </p:cNvPr>
              <p:cNvPicPr/>
              <p:nvPr/>
            </p:nvPicPr>
            <p:blipFill>
              <a:blip r:embed="rId8"/>
              <a:stretch>
                <a:fillRect/>
              </a:stretch>
            </p:blipFill>
            <p:spPr>
              <a:xfrm>
                <a:off x="7857254" y="3585309"/>
                <a:ext cx="348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E9D25C9-4F8B-4C05-80EE-96C2ABAE6FA4}"/>
                  </a:ext>
                </a:extLst>
              </p14:cNvPr>
              <p14:cNvContentPartPr/>
              <p14:nvPr/>
            </p14:nvContentPartPr>
            <p14:xfrm>
              <a:off x="1010536" y="4156967"/>
              <a:ext cx="360" cy="360"/>
            </p14:xfrm>
          </p:contentPart>
        </mc:Choice>
        <mc:Fallback xmlns="">
          <p:pic>
            <p:nvPicPr>
              <p:cNvPr id="8" name="Ink 7">
                <a:extLst>
                  <a:ext uri="{FF2B5EF4-FFF2-40B4-BE49-F238E27FC236}">
                    <a16:creationId xmlns:a16="http://schemas.microsoft.com/office/drawing/2014/main" id="{9E9D25C9-4F8B-4C05-80EE-96C2ABAE6FA4}"/>
                  </a:ext>
                </a:extLst>
              </p:cNvPr>
              <p:cNvPicPr/>
              <p:nvPr/>
            </p:nvPicPr>
            <p:blipFill>
              <a:blip r:embed="rId10"/>
              <a:stretch>
                <a:fillRect/>
              </a:stretch>
            </p:blipFill>
            <p:spPr>
              <a:xfrm>
                <a:off x="1001536" y="41479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BB0A4CD2-EDF3-4939-8B77-4F4CA6522434}"/>
                  </a:ext>
                </a:extLst>
              </p14:cNvPr>
              <p14:cNvContentPartPr/>
              <p14:nvPr/>
            </p14:nvContentPartPr>
            <p14:xfrm>
              <a:off x="920896" y="3366407"/>
              <a:ext cx="360" cy="360"/>
            </p14:xfrm>
          </p:contentPart>
        </mc:Choice>
        <mc:Fallback xmlns="">
          <p:pic>
            <p:nvPicPr>
              <p:cNvPr id="9" name="Ink 8">
                <a:extLst>
                  <a:ext uri="{FF2B5EF4-FFF2-40B4-BE49-F238E27FC236}">
                    <a16:creationId xmlns:a16="http://schemas.microsoft.com/office/drawing/2014/main" id="{BB0A4CD2-EDF3-4939-8B77-4F4CA6522434}"/>
                  </a:ext>
                </a:extLst>
              </p:cNvPr>
              <p:cNvPicPr/>
              <p:nvPr/>
            </p:nvPicPr>
            <p:blipFill>
              <a:blip r:embed="rId10"/>
              <a:stretch>
                <a:fillRect/>
              </a:stretch>
            </p:blipFill>
            <p:spPr>
              <a:xfrm>
                <a:off x="911896" y="33574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5132542F-5F6F-4B37-9F65-87B398F1ECE3}"/>
                  </a:ext>
                </a:extLst>
              </p14:cNvPr>
              <p14:cNvContentPartPr/>
              <p14:nvPr/>
            </p14:nvContentPartPr>
            <p14:xfrm>
              <a:off x="920896" y="3366407"/>
              <a:ext cx="360" cy="360"/>
            </p14:xfrm>
          </p:contentPart>
        </mc:Choice>
        <mc:Fallback xmlns="">
          <p:pic>
            <p:nvPicPr>
              <p:cNvPr id="10" name="Ink 9">
                <a:extLst>
                  <a:ext uri="{FF2B5EF4-FFF2-40B4-BE49-F238E27FC236}">
                    <a16:creationId xmlns:a16="http://schemas.microsoft.com/office/drawing/2014/main" id="{5132542F-5F6F-4B37-9F65-87B398F1ECE3}"/>
                  </a:ext>
                </a:extLst>
              </p:cNvPr>
              <p:cNvPicPr/>
              <p:nvPr/>
            </p:nvPicPr>
            <p:blipFill>
              <a:blip r:embed="rId10"/>
              <a:stretch>
                <a:fillRect/>
              </a:stretch>
            </p:blipFill>
            <p:spPr>
              <a:xfrm>
                <a:off x="911896" y="3357407"/>
                <a:ext cx="18000" cy="18000"/>
              </a:xfrm>
              <a:prstGeom prst="rect">
                <a:avLst/>
              </a:prstGeom>
            </p:spPr>
          </p:pic>
        </mc:Fallback>
      </mc:AlternateContent>
      <p:sp>
        <p:nvSpPr>
          <p:cNvPr id="15" name="TextBox 14">
            <a:extLst>
              <a:ext uri="{FF2B5EF4-FFF2-40B4-BE49-F238E27FC236}">
                <a16:creationId xmlns:a16="http://schemas.microsoft.com/office/drawing/2014/main" id="{B3EDC414-0DD9-4975-A37F-57C672DCDDC4}"/>
              </a:ext>
            </a:extLst>
          </p:cNvPr>
          <p:cNvSpPr txBox="1"/>
          <p:nvPr/>
        </p:nvSpPr>
        <p:spPr>
          <a:xfrm>
            <a:off x="920897" y="4047337"/>
            <a:ext cx="184731" cy="369332"/>
          </a:xfrm>
          <a:prstGeom prst="rect">
            <a:avLst/>
          </a:prstGeom>
          <a:noFill/>
        </p:spPr>
        <p:txBody>
          <a:bodyPr wrap="none" rtlCol="0">
            <a:spAutoFit/>
          </a:bodyPr>
          <a:lstStyle/>
          <a:p>
            <a:endParaRPr lang="en-GB" dirty="0"/>
          </a:p>
        </p:txBody>
      </p:sp>
      <p:pic>
        <p:nvPicPr>
          <p:cNvPr id="17" name="Picture 16">
            <a:extLst>
              <a:ext uri="{FF2B5EF4-FFF2-40B4-BE49-F238E27FC236}">
                <a16:creationId xmlns:a16="http://schemas.microsoft.com/office/drawing/2014/main" id="{B4A7FD58-AE80-47E9-B35F-982C5DEC53FB}"/>
              </a:ext>
            </a:extLst>
          </p:cNvPr>
          <p:cNvPicPr>
            <a:picLocks noChangeAspect="1"/>
          </p:cNvPicPr>
          <p:nvPr/>
        </p:nvPicPr>
        <p:blipFill>
          <a:blip r:embed="rId13"/>
          <a:stretch>
            <a:fillRect/>
          </a:stretch>
        </p:blipFill>
        <p:spPr>
          <a:xfrm>
            <a:off x="4834245" y="2814016"/>
            <a:ext cx="2373799" cy="1058862"/>
          </a:xfrm>
          <a:prstGeom prst="rect">
            <a:avLst/>
          </a:prstGeom>
        </p:spPr>
      </p:pic>
      <p:cxnSp>
        <p:nvCxnSpPr>
          <p:cNvPr id="4" name="Straight Arrow Connector 3">
            <a:extLst>
              <a:ext uri="{FF2B5EF4-FFF2-40B4-BE49-F238E27FC236}">
                <a16:creationId xmlns:a16="http://schemas.microsoft.com/office/drawing/2014/main" id="{4F978372-C73C-4141-B4CF-276DBCAD2094}"/>
              </a:ext>
            </a:extLst>
          </p:cNvPr>
          <p:cNvCxnSpPr>
            <a:cxnSpLocks/>
          </p:cNvCxnSpPr>
          <p:nvPr/>
        </p:nvCxnSpPr>
        <p:spPr>
          <a:xfrm>
            <a:off x="2489571" y="2759470"/>
            <a:ext cx="2416152" cy="280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F8F3F01-9F3B-42EA-81BC-2495C2D1B95D}"/>
              </a:ext>
            </a:extLst>
          </p:cNvPr>
          <p:cNvCxnSpPr/>
          <p:nvPr/>
        </p:nvCxnSpPr>
        <p:spPr>
          <a:xfrm>
            <a:off x="2650768" y="2906893"/>
            <a:ext cx="5215486" cy="727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Speech Bubble: Oval 11">
            <a:extLst>
              <a:ext uri="{FF2B5EF4-FFF2-40B4-BE49-F238E27FC236}">
                <a16:creationId xmlns:a16="http://schemas.microsoft.com/office/drawing/2014/main" id="{0CD7C9EE-ABF6-4FCE-9E36-8E8B6534E4D3}"/>
              </a:ext>
            </a:extLst>
          </p:cNvPr>
          <p:cNvSpPr/>
          <p:nvPr/>
        </p:nvSpPr>
        <p:spPr>
          <a:xfrm>
            <a:off x="4572001" y="4159799"/>
            <a:ext cx="3199524" cy="1889712"/>
          </a:xfrm>
          <a:prstGeom prst="wedgeEllipseCallout">
            <a:avLst>
              <a:gd name="adj1" fmla="val -35266"/>
              <a:gd name="adj2" fmla="val 77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2A3E399-DB84-406D-9784-DFD330F09939}"/>
              </a:ext>
            </a:extLst>
          </p:cNvPr>
          <p:cNvSpPr txBox="1"/>
          <p:nvPr/>
        </p:nvSpPr>
        <p:spPr>
          <a:xfrm>
            <a:off x="5004048" y="4295185"/>
            <a:ext cx="2712457" cy="1477328"/>
          </a:xfrm>
          <a:prstGeom prst="rect">
            <a:avLst/>
          </a:prstGeom>
          <a:noFill/>
        </p:spPr>
        <p:txBody>
          <a:bodyPr wrap="square" rtlCol="0">
            <a:spAutoFit/>
          </a:bodyPr>
          <a:lstStyle/>
          <a:p>
            <a:r>
              <a:rPr lang="en-GB" dirty="0"/>
              <a:t>The e-Safety page contains lots of useful and relevant information </a:t>
            </a:r>
          </a:p>
          <a:p>
            <a:r>
              <a:rPr lang="en-GB" dirty="0"/>
              <a:t>regarding online safety</a:t>
            </a:r>
          </a:p>
        </p:txBody>
      </p:sp>
    </p:spTree>
    <p:extLst>
      <p:ext uri="{BB962C8B-B14F-4D97-AF65-F5344CB8AC3E}">
        <p14:creationId xmlns:p14="http://schemas.microsoft.com/office/powerpoint/2010/main" val="34786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ctrTitle"/>
          </p:nvPr>
        </p:nvSpPr>
        <p:spPr>
          <a:xfrm>
            <a:off x="311700" y="857250"/>
            <a:ext cx="8520600" cy="1475100"/>
          </a:xfrm>
          <a:prstGeom prst="rect">
            <a:avLst/>
          </a:prstGeom>
          <a:noFill/>
          <a:ln>
            <a:noFill/>
          </a:ln>
        </p:spPr>
        <p:txBody>
          <a:bodyPr spcFirstLastPara="1" vert="horz" wrap="square" lIns="91425" tIns="91425" rIns="91425" bIns="91425" rtlCol="0" anchor="b" anchorCtr="0">
            <a:normAutofit/>
          </a:bodyPr>
          <a:lstStyle/>
          <a:p>
            <a:pPr algn="ctr">
              <a:spcBef>
                <a:spcPts val="0"/>
              </a:spcBef>
              <a:buClr>
                <a:schemeClr val="dk1"/>
              </a:buClr>
              <a:buSzPts val="1100"/>
            </a:pPr>
            <a:r>
              <a:rPr lang="en" sz="3200" dirty="0"/>
              <a:t>Online Safety at St Joseph’s</a:t>
            </a:r>
            <a:endParaRPr sz="4000" dirty="0"/>
          </a:p>
          <a:p>
            <a:pPr algn="ctr">
              <a:spcBef>
                <a:spcPts val="0"/>
              </a:spcBef>
              <a:buSzPts val="5200"/>
            </a:pPr>
            <a:endParaRPr dirty="0"/>
          </a:p>
        </p:txBody>
      </p:sp>
      <p:pic>
        <p:nvPicPr>
          <p:cNvPr id="76" name="Google Shape;76;p3"/>
          <p:cNvPicPr preferRelativeResize="0"/>
          <p:nvPr/>
        </p:nvPicPr>
        <p:blipFill rotWithShape="1">
          <a:blip r:embed="rId3">
            <a:alphaModFix/>
          </a:blip>
          <a:srcRect/>
          <a:stretch/>
        </p:blipFill>
        <p:spPr>
          <a:xfrm>
            <a:off x="165005" y="219600"/>
            <a:ext cx="1331175" cy="554656"/>
          </a:xfrm>
          <a:prstGeom prst="rect">
            <a:avLst/>
          </a:prstGeom>
          <a:noFill/>
          <a:ln>
            <a:noFill/>
          </a:ln>
        </p:spPr>
      </p:pic>
      <p:pic>
        <p:nvPicPr>
          <p:cNvPr id="77" name="Google Shape;77;p3"/>
          <p:cNvPicPr preferRelativeResize="0"/>
          <p:nvPr/>
        </p:nvPicPr>
        <p:blipFill rotWithShape="1">
          <a:blip r:embed="rId3">
            <a:alphaModFix/>
          </a:blip>
          <a:srcRect/>
          <a:stretch/>
        </p:blipFill>
        <p:spPr>
          <a:xfrm>
            <a:off x="7406538" y="189119"/>
            <a:ext cx="1331175" cy="554656"/>
          </a:xfrm>
          <a:prstGeom prst="rect">
            <a:avLst/>
          </a:prstGeom>
          <a:noFill/>
          <a:ln>
            <a:noFill/>
          </a:ln>
        </p:spPr>
      </p:pic>
      <p:sp>
        <p:nvSpPr>
          <p:cNvPr id="7" name="Rectangle 6">
            <a:extLst>
              <a:ext uri="{FF2B5EF4-FFF2-40B4-BE49-F238E27FC236}">
                <a16:creationId xmlns:a16="http://schemas.microsoft.com/office/drawing/2014/main" id="{4E51C53E-2F3F-4EFA-A1F1-44CDA93BB27D}"/>
              </a:ext>
            </a:extLst>
          </p:cNvPr>
          <p:cNvSpPr/>
          <p:nvPr/>
        </p:nvSpPr>
        <p:spPr>
          <a:xfrm>
            <a:off x="5790298" y="1720644"/>
            <a:ext cx="3269152" cy="1569660"/>
          </a:xfrm>
          <a:prstGeom prst="rect">
            <a:avLst/>
          </a:prstGeom>
        </p:spPr>
        <p:txBody>
          <a:bodyPr wrap="square">
            <a:spAutoFit/>
          </a:bodyPr>
          <a:lstStyle/>
          <a:p>
            <a:r>
              <a:rPr lang="en-GB" sz="1050" dirty="0"/>
              <a:t> </a:t>
            </a:r>
            <a:r>
              <a:rPr lang="en-GB" sz="1200" dirty="0"/>
              <a:t>If you haven't already done so, please sign up to the National Online Safety app here, when you register, set yourself as a parent to access all of the online safety resources available </a:t>
            </a:r>
          </a:p>
          <a:p>
            <a:endParaRPr lang="en-GB" sz="1200" dirty="0"/>
          </a:p>
          <a:p>
            <a:r>
              <a:rPr lang="en-GB" sz="1200" dirty="0">
                <a:hlinkClick r:id="rId4">
                  <a:extLst>
                    <a:ext uri="{A12FA001-AC4F-418D-AE19-62706E023703}">
                      <ahyp:hlinkClr xmlns:ahyp="http://schemas.microsoft.com/office/drawing/2018/hyperlinkcolor" val="tx"/>
                    </a:ext>
                  </a:extLst>
                </a:hlinkClick>
              </a:rPr>
              <a:t>https://nationalonlinesafety.com/enrol/st-joseph-s-catholic-primary-school-wr4-9pg</a:t>
            </a:r>
            <a:endParaRPr lang="en-GB" sz="1200" dirty="0"/>
          </a:p>
        </p:txBody>
      </p:sp>
      <p:sp>
        <p:nvSpPr>
          <p:cNvPr id="4" name="Rectangle: Rounded Corners 3">
            <a:extLst>
              <a:ext uri="{FF2B5EF4-FFF2-40B4-BE49-F238E27FC236}">
                <a16:creationId xmlns:a16="http://schemas.microsoft.com/office/drawing/2014/main" id="{4332CE70-53F4-44E4-8A48-2B433B4ED7A4}"/>
              </a:ext>
            </a:extLst>
          </p:cNvPr>
          <p:cNvSpPr/>
          <p:nvPr/>
        </p:nvSpPr>
        <p:spPr>
          <a:xfrm>
            <a:off x="5737344" y="1638857"/>
            <a:ext cx="3269152" cy="192154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AB890BD-608C-487B-98C9-7489737F8703}"/>
              </a:ext>
            </a:extLst>
          </p:cNvPr>
          <p:cNvSpPr txBox="1"/>
          <p:nvPr/>
        </p:nvSpPr>
        <p:spPr>
          <a:xfrm>
            <a:off x="165005" y="1525382"/>
            <a:ext cx="5625293" cy="3693319"/>
          </a:xfrm>
          <a:prstGeom prst="rect">
            <a:avLst/>
          </a:prstGeom>
          <a:noFill/>
        </p:spPr>
        <p:txBody>
          <a:bodyPr wrap="square" rtlCol="0">
            <a:spAutoFit/>
          </a:bodyPr>
          <a:lstStyle/>
          <a:p>
            <a:r>
              <a:rPr lang="en-GB" b="1" u="sng" dirty="0"/>
              <a:t>Working in partnership with parents </a:t>
            </a:r>
            <a:r>
              <a:rPr lang="en-GB" b="1" u="sng"/>
              <a:t>to tackle </a:t>
            </a:r>
            <a:r>
              <a:rPr lang="en-GB" b="1" u="sng" dirty="0"/>
              <a:t>online safety</a:t>
            </a:r>
          </a:p>
          <a:p>
            <a:endParaRPr lang="en-GB" b="1" u="sng" dirty="0"/>
          </a:p>
          <a:p>
            <a:endParaRPr lang="en-GB" b="1" u="sng" dirty="0"/>
          </a:p>
          <a:p>
            <a:r>
              <a:rPr lang="en-GB" dirty="0"/>
              <a:t>During the next academic year, as a school we want to increase our reach and engagement with our parents when it comes to online safety issues.</a:t>
            </a:r>
          </a:p>
          <a:p>
            <a:endParaRPr lang="en-GB" dirty="0"/>
          </a:p>
          <a:p>
            <a:r>
              <a:rPr lang="en-GB" dirty="0"/>
              <a:t>If you would like to be a part of this journey as a parent, liaising with us as a school on online safety issues, please contact Mr Bowring at</a:t>
            </a:r>
          </a:p>
          <a:p>
            <a:endParaRPr lang="en-GB" dirty="0"/>
          </a:p>
          <a:p>
            <a:r>
              <a:rPr lang="en-GB" dirty="0"/>
              <a:t>year5oakparents@st-josephs-pri.worcs.sch.uk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150" y="240358"/>
            <a:ext cx="8229600" cy="1252728"/>
          </a:xfrm>
        </p:spPr>
        <p:txBody>
          <a:bodyPr>
            <a:noAutofit/>
          </a:bodyPr>
          <a:lstStyle/>
          <a:p>
            <a:pPr algn="ctr">
              <a:lnSpc>
                <a:spcPct val="150000"/>
              </a:lnSpc>
            </a:pPr>
            <a:r>
              <a:rPr lang="en-GB" sz="3200" dirty="0">
                <a:solidFill>
                  <a:schemeClr val="tx1"/>
                </a:solidFill>
                <a:highlight>
                  <a:srgbClr val="00FFFF"/>
                </a:highlight>
                <a:latin typeface="Comic Sans MS"/>
              </a:rPr>
              <a:t>Any questions please email – </a:t>
            </a:r>
            <a:br>
              <a:rPr lang="en-GB" sz="3200" dirty="0">
                <a:highlight>
                  <a:srgbClr val="00FFFF"/>
                </a:highlight>
                <a:latin typeface="Comic Sans MS" panose="030F0702030302020204" pitchFamily="66" charset="0"/>
              </a:rPr>
            </a:br>
            <a:r>
              <a:rPr lang="en-GB" sz="2400" dirty="0">
                <a:solidFill>
                  <a:schemeClr val="tx1"/>
                </a:solidFill>
                <a:highlight>
                  <a:srgbClr val="00FF00"/>
                </a:highlight>
                <a:latin typeface="Comic Sans MS"/>
              </a:rPr>
              <a:t>Mrs Huston and Miss Haines</a:t>
            </a:r>
            <a:br>
              <a:rPr lang="en-GB" sz="2400" dirty="0">
                <a:highlight>
                  <a:srgbClr val="00FF00"/>
                </a:highlight>
                <a:latin typeface="Comic Sans MS"/>
              </a:rPr>
            </a:br>
            <a:r>
              <a:rPr lang="en-GB" sz="2400" b="1" dirty="0">
                <a:solidFill>
                  <a:schemeClr val="tx1"/>
                </a:solidFill>
                <a:highlight>
                  <a:srgbClr val="00FF00"/>
                </a:highlight>
                <a:ea typeface="+mj-lt"/>
                <a:cs typeface="+mj-lt"/>
                <a:hlinkClick r:id="rId2">
                  <a:extLst>
                    <a:ext uri="{A12FA001-AC4F-418D-AE19-62706E023703}">
                      <ahyp:hlinkClr xmlns:ahyp="http://schemas.microsoft.com/office/drawing/2018/hyperlinkcolor" val="tx"/>
                    </a:ext>
                  </a:extLst>
                </a:hlinkClick>
              </a:rPr>
              <a:t>year2oakclassroom@st-josephs-pri.worcs.sch.uk</a:t>
            </a:r>
            <a:br>
              <a:rPr lang="en-GB" sz="2400" b="1" dirty="0">
                <a:highlight>
                  <a:srgbClr val="00FFFF"/>
                </a:highlight>
                <a:latin typeface="Candara"/>
              </a:rPr>
            </a:br>
            <a:r>
              <a:rPr lang="en-GB" sz="2400" b="1" dirty="0">
                <a:solidFill>
                  <a:schemeClr val="tx1"/>
                </a:solidFill>
                <a:highlight>
                  <a:srgbClr val="00FFFF"/>
                </a:highlight>
                <a:latin typeface="Candara"/>
              </a:rPr>
              <a:t>Miss Malpass</a:t>
            </a:r>
            <a:br>
              <a:rPr lang="en-GB" sz="2400" dirty="0">
                <a:highlight>
                  <a:srgbClr val="00FFFF"/>
                </a:highlight>
                <a:latin typeface="Comic Sans MS"/>
              </a:rPr>
            </a:br>
            <a:r>
              <a:rPr lang="en-GB" sz="2400" b="1" dirty="0">
                <a:solidFill>
                  <a:schemeClr val="tx1"/>
                </a:solidFill>
                <a:highlight>
                  <a:srgbClr val="00FFFF"/>
                </a:highlight>
                <a:ea typeface="+mj-lt"/>
                <a:cs typeface="+mj-lt"/>
                <a:hlinkClick r:id="rId3">
                  <a:extLst>
                    <a:ext uri="{A12FA001-AC4F-418D-AE19-62706E023703}">
                      <ahyp:hlinkClr xmlns:ahyp="http://schemas.microsoft.com/office/drawing/2018/hyperlinkcolor" val="tx"/>
                    </a:ext>
                  </a:extLst>
                </a:hlinkClick>
              </a:rPr>
              <a:t>year2pearclassrooms@st-josephs-pri.worcs.sch.uk</a:t>
            </a:r>
            <a:br>
              <a:rPr lang="en-GB" sz="1600" b="1" i="0" dirty="0">
                <a:solidFill>
                  <a:schemeClr val="tx1"/>
                </a:solidFill>
                <a:effectLst/>
                <a:latin typeface="Candara"/>
              </a:rPr>
            </a:br>
            <a:br>
              <a:rPr lang="en-GB" sz="1600" b="1" dirty="0">
                <a:latin typeface="Candara"/>
              </a:rPr>
            </a:br>
            <a:r>
              <a:rPr lang="en-GB" sz="1600" b="1" dirty="0">
                <a:solidFill>
                  <a:schemeClr val="tx1"/>
                </a:solidFill>
                <a:highlight>
                  <a:srgbClr val="FFFF00"/>
                </a:highlight>
                <a:latin typeface="Candara"/>
              </a:rPr>
              <a:t>If you are interested in being a parent volunteer to help out on trips etc there is now a form that you can fill in at the office to show interest :)  </a:t>
            </a:r>
            <a:br>
              <a:rPr lang="en-GB" sz="2000" b="1" dirty="0">
                <a:latin typeface="Candara"/>
              </a:rPr>
            </a:br>
            <a:br>
              <a:rPr lang="en-GB" sz="2000" b="1" dirty="0">
                <a:latin typeface="Comic Sans MS"/>
                <a:sym typeface="Wingdings" panose="05000000000000000000" pitchFamily="2" charset="2"/>
              </a:rPr>
            </a:br>
            <a:r>
              <a:rPr lang="en-GB" sz="2000" b="1" i="0" dirty="0">
                <a:solidFill>
                  <a:schemeClr val="tx1"/>
                </a:solidFill>
                <a:effectLst/>
                <a:latin typeface="Comic Sans MS"/>
                <a:sym typeface="Wingdings" panose="05000000000000000000" pitchFamily="2" charset="2"/>
              </a:rPr>
              <a:t> </a:t>
            </a:r>
            <a:br>
              <a:rPr lang="en-GB" sz="2000" dirty="0">
                <a:latin typeface="Comic Sans MS" panose="030F0902030302020204" pitchFamily="66" charset="0"/>
              </a:rPr>
            </a:br>
            <a:endParaRPr lang="en-GB" sz="2000" dirty="0">
              <a:solidFill>
                <a:schemeClr val="bg1"/>
              </a:solidFill>
              <a:latin typeface="Comic Sans MS" panose="030F0902030302020204" pitchFamily="66" charset="0"/>
            </a:endParaRPr>
          </a:p>
        </p:txBody>
      </p:sp>
      <p:pic>
        <p:nvPicPr>
          <p:cNvPr id="14338" name="Picture 2" descr="Related imag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70379" y="4316257"/>
            <a:ext cx="2880841" cy="230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0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4000" u="sng" dirty="0">
                <a:latin typeface="Debbie Hepplewhite Print Font" panose="03050602040000000000" pitchFamily="66" charset="0"/>
              </a:rPr>
              <a:t>Snack and Lunch</a:t>
            </a:r>
          </a:p>
        </p:txBody>
      </p:sp>
      <p:sp>
        <p:nvSpPr>
          <p:cNvPr id="2" name="Content Placeholder 1"/>
          <p:cNvSpPr>
            <a:spLocks noGrp="1"/>
          </p:cNvSpPr>
          <p:nvPr>
            <p:ph idx="1"/>
          </p:nvPr>
        </p:nvSpPr>
        <p:spPr>
          <a:xfrm>
            <a:off x="-75051" y="951974"/>
            <a:ext cx="8640960" cy="5301208"/>
          </a:xfrm>
        </p:spPr>
        <p:txBody>
          <a:bodyPr vert="horz" lIns="91440" tIns="45720" rIns="91440" bIns="45720" rtlCol="0" anchor="t">
            <a:normAutofit/>
          </a:bodyPr>
          <a:lstStyle/>
          <a:p>
            <a:pPr marL="0" indent="0" algn="ctr">
              <a:buNone/>
            </a:pPr>
            <a:endParaRPr lang="en-GB" sz="2800" dirty="0">
              <a:solidFill>
                <a:schemeClr val="tx1"/>
              </a:solidFill>
              <a:latin typeface="Comic Sans MS" panose="030F0902030302020204" pitchFamily="66" charset="0"/>
            </a:endParaRPr>
          </a:p>
          <a:p>
            <a:pPr marL="0" indent="0" algn="ctr">
              <a:buNone/>
            </a:pPr>
            <a:endParaRPr lang="en-GB" sz="2800" dirty="0">
              <a:solidFill>
                <a:schemeClr val="tx1"/>
              </a:solidFill>
              <a:latin typeface="Comic Sans MS" panose="030F0902030302020204" pitchFamily="66" charset="0"/>
            </a:endParaRPr>
          </a:p>
          <a:p>
            <a:pPr marL="0" indent="0" algn="ctr">
              <a:buNone/>
            </a:pPr>
            <a:r>
              <a:rPr lang="en-GB" sz="2000" b="1" dirty="0">
                <a:solidFill>
                  <a:schemeClr val="tx1"/>
                </a:solidFill>
                <a:latin typeface="Comic Sans MS"/>
              </a:rPr>
              <a:t>Snack time </a:t>
            </a:r>
            <a:r>
              <a:rPr lang="en-GB" sz="2000" dirty="0">
                <a:solidFill>
                  <a:schemeClr val="tx1"/>
                </a:solidFill>
                <a:latin typeface="Comic Sans MS"/>
              </a:rPr>
              <a:t>- 10:00-10:20</a:t>
            </a:r>
          </a:p>
          <a:p>
            <a:pPr marL="0" indent="0" algn="ctr">
              <a:buNone/>
            </a:pPr>
            <a:r>
              <a:rPr lang="en-GB" sz="2000" dirty="0">
                <a:solidFill>
                  <a:schemeClr val="tx1"/>
                </a:solidFill>
                <a:latin typeface="Comic Sans MS"/>
              </a:rPr>
              <a:t>  </a:t>
            </a:r>
            <a:r>
              <a:rPr lang="en-GB" sz="2000" b="1" dirty="0">
                <a:solidFill>
                  <a:schemeClr val="tx1"/>
                </a:solidFill>
                <a:latin typeface="Comic Sans MS"/>
              </a:rPr>
              <a:t>Lunch </a:t>
            </a:r>
            <a:r>
              <a:rPr lang="en-GB" sz="2000" dirty="0">
                <a:solidFill>
                  <a:schemeClr val="tx1"/>
                </a:solidFill>
                <a:latin typeface="Comic Sans MS"/>
              </a:rPr>
              <a:t>- 12:25 – 1:25</a:t>
            </a:r>
          </a:p>
          <a:p>
            <a:pPr marL="0" indent="0" algn="ctr">
              <a:buNone/>
            </a:pPr>
            <a:endParaRPr lang="en-GB" sz="2000" dirty="0">
              <a:solidFill>
                <a:schemeClr val="tx1"/>
              </a:solidFill>
              <a:latin typeface="Comic Sans MS" panose="030F0902030302020204" pitchFamily="66" charset="0"/>
            </a:endParaRPr>
          </a:p>
          <a:p>
            <a:pPr marL="0" indent="0" algn="ctr">
              <a:buNone/>
            </a:pPr>
            <a:r>
              <a:rPr lang="en-GB" sz="2000" dirty="0">
                <a:solidFill>
                  <a:schemeClr val="tx1"/>
                </a:solidFill>
                <a:latin typeface="Comic Sans MS"/>
              </a:rPr>
              <a:t>Your child will have </a:t>
            </a:r>
            <a:r>
              <a:rPr lang="en-GB" sz="2000" b="1" dirty="0">
                <a:solidFill>
                  <a:schemeClr val="tx1"/>
                </a:solidFill>
                <a:latin typeface="Comic Sans MS"/>
              </a:rPr>
              <a:t>fruit </a:t>
            </a:r>
            <a:r>
              <a:rPr lang="en-GB" sz="2000" dirty="0">
                <a:solidFill>
                  <a:schemeClr val="tx1"/>
                </a:solidFill>
                <a:latin typeface="Comic Sans MS"/>
              </a:rPr>
              <a:t>during the day and milk is available to purchase.</a:t>
            </a:r>
          </a:p>
          <a:p>
            <a:pPr marL="0" indent="0">
              <a:buNone/>
            </a:pPr>
            <a:endParaRPr lang="en-GB" sz="2000" dirty="0">
              <a:latin typeface="Comic Sans MS" panose="030F0902030302020204" pitchFamily="66" charset="0"/>
            </a:endParaRPr>
          </a:p>
        </p:txBody>
      </p:sp>
      <p:pic>
        <p:nvPicPr>
          <p:cNvPr id="4" name="Picture 3">
            <a:extLst>
              <a:ext uri="{FF2B5EF4-FFF2-40B4-BE49-F238E27FC236}">
                <a16:creationId xmlns:a16="http://schemas.microsoft.com/office/drawing/2014/main" id="{A278CFAC-E076-47BC-9E22-22CD79D9E685}"/>
              </a:ext>
            </a:extLst>
          </p:cNvPr>
          <p:cNvPicPr>
            <a:picLocks noChangeAspect="1"/>
          </p:cNvPicPr>
          <p:nvPr/>
        </p:nvPicPr>
        <p:blipFill>
          <a:blip r:embed="rId3"/>
          <a:stretch>
            <a:fillRect/>
          </a:stretch>
        </p:blipFill>
        <p:spPr>
          <a:xfrm>
            <a:off x="827584" y="4149080"/>
            <a:ext cx="2666257" cy="1997119"/>
          </a:xfrm>
          <a:prstGeom prst="rect">
            <a:avLst/>
          </a:prstGeom>
        </p:spPr>
      </p:pic>
      <p:pic>
        <p:nvPicPr>
          <p:cNvPr id="6" name="Picture 5">
            <a:extLst>
              <a:ext uri="{FF2B5EF4-FFF2-40B4-BE49-F238E27FC236}">
                <a16:creationId xmlns:a16="http://schemas.microsoft.com/office/drawing/2014/main" id="{EC7098C7-9D17-4E52-B1FD-7F50C229A054}"/>
              </a:ext>
            </a:extLst>
          </p:cNvPr>
          <p:cNvPicPr>
            <a:picLocks noChangeAspect="1"/>
          </p:cNvPicPr>
          <p:nvPr/>
        </p:nvPicPr>
        <p:blipFill>
          <a:blip r:embed="rId4"/>
          <a:stretch>
            <a:fillRect/>
          </a:stretch>
        </p:blipFill>
        <p:spPr>
          <a:xfrm>
            <a:off x="3507036" y="4149080"/>
            <a:ext cx="2143125" cy="2143125"/>
          </a:xfrm>
          <a:prstGeom prst="rect">
            <a:avLst/>
          </a:prstGeom>
        </p:spPr>
      </p:pic>
    </p:spTree>
    <p:extLst>
      <p:ext uri="{BB962C8B-B14F-4D97-AF65-F5344CB8AC3E}">
        <p14:creationId xmlns:p14="http://schemas.microsoft.com/office/powerpoint/2010/main" val="235870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4000" u="sng" dirty="0">
                <a:latin typeface="Debbie Hepplewhite Print Font" panose="03050602040000000000" pitchFamily="66" charset="0"/>
              </a:rPr>
              <a:t>What will your child need?</a:t>
            </a:r>
            <a:endParaRPr lang="en-US" sz="4000" u="sng" dirty="0">
              <a:latin typeface="Debbie Hepplewhite Print Font" panose="03050602040000000000" pitchFamily="66" charset="0"/>
            </a:endParaRPr>
          </a:p>
        </p:txBody>
      </p:sp>
      <p:sp>
        <p:nvSpPr>
          <p:cNvPr id="2" name="Content Placeholder 1"/>
          <p:cNvSpPr>
            <a:spLocks noGrp="1"/>
          </p:cNvSpPr>
          <p:nvPr>
            <p:ph idx="1"/>
          </p:nvPr>
        </p:nvSpPr>
        <p:spPr>
          <a:xfrm>
            <a:off x="284209" y="2564904"/>
            <a:ext cx="8892480" cy="4752528"/>
          </a:xfrm>
        </p:spPr>
        <p:txBody>
          <a:bodyPr vert="horz" lIns="91440" tIns="45720" rIns="91440" bIns="45720" rtlCol="0" anchor="t">
            <a:normAutofit/>
          </a:bodyPr>
          <a:lstStyle/>
          <a:p>
            <a:pPr>
              <a:lnSpc>
                <a:spcPct val="150000"/>
              </a:lnSpc>
              <a:buFontTx/>
              <a:buChar char="-"/>
            </a:pPr>
            <a:r>
              <a:rPr lang="en-GB" sz="2000" b="1" dirty="0">
                <a:solidFill>
                  <a:schemeClr val="tx1"/>
                </a:solidFill>
                <a:latin typeface="Comic Sans MS"/>
              </a:rPr>
              <a:t>Book bag (no back packs) </a:t>
            </a:r>
            <a:r>
              <a:rPr lang="en-GB" sz="2000" dirty="0">
                <a:solidFill>
                  <a:schemeClr val="tx1"/>
                </a:solidFill>
                <a:latin typeface="Comic Sans MS"/>
              </a:rPr>
              <a:t>containing their reading record, reading book and home learning book.</a:t>
            </a:r>
          </a:p>
          <a:p>
            <a:pPr marL="0" indent="0">
              <a:lnSpc>
                <a:spcPct val="150000"/>
              </a:lnSpc>
              <a:buNone/>
            </a:pPr>
            <a:r>
              <a:rPr lang="en-GB" sz="2000" b="1" dirty="0">
                <a:solidFill>
                  <a:schemeClr val="tx1"/>
                </a:solidFill>
                <a:latin typeface="Comic Sans MS"/>
              </a:rPr>
              <a:t>- Water bottle </a:t>
            </a:r>
            <a:r>
              <a:rPr lang="en-GB" sz="2000" dirty="0">
                <a:solidFill>
                  <a:schemeClr val="tx1"/>
                </a:solidFill>
                <a:latin typeface="Comic Sans MS"/>
              </a:rPr>
              <a:t>filled with </a:t>
            </a:r>
            <a:r>
              <a:rPr lang="en-GB" sz="2000" b="1" dirty="0">
                <a:solidFill>
                  <a:schemeClr val="tx1"/>
                </a:solidFill>
                <a:latin typeface="Comic Sans MS"/>
              </a:rPr>
              <a:t>only</a:t>
            </a:r>
            <a:r>
              <a:rPr lang="en-GB" sz="2000" dirty="0">
                <a:solidFill>
                  <a:schemeClr val="tx1"/>
                </a:solidFill>
                <a:latin typeface="Comic Sans MS"/>
              </a:rPr>
              <a:t> water.</a:t>
            </a:r>
          </a:p>
          <a:p>
            <a:pPr>
              <a:lnSpc>
                <a:spcPct val="150000"/>
              </a:lnSpc>
              <a:buFontTx/>
              <a:buChar char="-"/>
            </a:pPr>
            <a:r>
              <a:rPr lang="en-GB" sz="2000" b="1" dirty="0">
                <a:solidFill>
                  <a:schemeClr val="tx1"/>
                </a:solidFill>
                <a:latin typeface="Comic Sans MS" panose="030F0902030302020204" pitchFamily="66" charset="0"/>
              </a:rPr>
              <a:t>PE kits </a:t>
            </a:r>
            <a:r>
              <a:rPr lang="en-GB" sz="2000" dirty="0">
                <a:solidFill>
                  <a:schemeClr val="tx1"/>
                </a:solidFill>
                <a:latin typeface="Comic Sans MS" panose="030F0902030302020204" pitchFamily="66" charset="0"/>
              </a:rPr>
              <a:t>worn during </a:t>
            </a:r>
            <a:r>
              <a:rPr lang="en-GB" sz="2000" b="1" dirty="0">
                <a:solidFill>
                  <a:schemeClr val="tx1"/>
                </a:solidFill>
                <a:latin typeface="Comic Sans MS" panose="030F0902030302020204" pitchFamily="66" charset="0"/>
              </a:rPr>
              <a:t>PE days</a:t>
            </a:r>
            <a:r>
              <a:rPr lang="en-GB" sz="2000" dirty="0">
                <a:solidFill>
                  <a:schemeClr val="tx1"/>
                </a:solidFill>
                <a:latin typeface="Comic Sans MS" panose="030F0902030302020204" pitchFamily="66" charset="0"/>
              </a:rPr>
              <a:t>. Please check your child's timetable in September.</a:t>
            </a:r>
            <a:endParaRPr lang="en-GB" sz="2000">
              <a:solidFill>
                <a:schemeClr val="tx1"/>
              </a:solidFill>
              <a:latin typeface="Comic Sans MS" panose="030F0902030302020204" pitchFamily="66" charset="0"/>
            </a:endParaRPr>
          </a:p>
          <a:p>
            <a:pPr>
              <a:lnSpc>
                <a:spcPct val="150000"/>
              </a:lnSpc>
              <a:buFontTx/>
              <a:buChar char="-"/>
            </a:pPr>
            <a:r>
              <a:rPr lang="en-GB" sz="2000" dirty="0">
                <a:solidFill>
                  <a:schemeClr val="tx1"/>
                </a:solidFill>
                <a:latin typeface="Comic Sans MS"/>
              </a:rPr>
              <a:t>A </a:t>
            </a:r>
            <a:r>
              <a:rPr lang="en-GB" sz="2000" b="1" dirty="0">
                <a:solidFill>
                  <a:schemeClr val="tx1"/>
                </a:solidFill>
                <a:latin typeface="Comic Sans MS"/>
              </a:rPr>
              <a:t>healthy</a:t>
            </a:r>
            <a:r>
              <a:rPr lang="en-GB" sz="2000" dirty="0">
                <a:solidFill>
                  <a:schemeClr val="tx1"/>
                </a:solidFill>
                <a:latin typeface="Comic Sans MS"/>
              </a:rPr>
              <a:t> snack (please no sweets or chocolate bars)</a:t>
            </a:r>
          </a:p>
          <a:p>
            <a:pPr>
              <a:lnSpc>
                <a:spcPct val="150000"/>
              </a:lnSpc>
              <a:buFont typeface="Wingdings" panose="05000000000000000000" pitchFamily="2" charset="2"/>
              <a:buChar char="v"/>
            </a:pPr>
            <a:endParaRPr lang="en-GB" dirty="0">
              <a:solidFill>
                <a:schemeClr val="tx1"/>
              </a:solidFill>
              <a:latin typeface="Comic Sans MS" panose="030F0902030302020204" pitchFamily="66" charset="0"/>
            </a:endParaRPr>
          </a:p>
          <a:p>
            <a:pPr>
              <a:lnSpc>
                <a:spcPct val="150000"/>
              </a:lnSpc>
            </a:pPr>
            <a:endParaRPr lang="en-GB" dirty="0">
              <a:solidFill>
                <a:schemeClr val="tx1"/>
              </a:solidFill>
              <a:latin typeface="Comic Sans MS" panose="030F0902030302020204" pitchFamily="66" charset="0"/>
            </a:endParaRPr>
          </a:p>
          <a:p>
            <a:endParaRPr lang="en-GB" sz="2800" dirty="0">
              <a:solidFill>
                <a:schemeClr val="tx1"/>
              </a:solidFill>
              <a:latin typeface="Comic Sans MS" panose="030F0902030302020204" pitchFamily="66" charset="0"/>
            </a:endParaRPr>
          </a:p>
          <a:p>
            <a:endParaRPr lang="en-GB" sz="2800" dirty="0">
              <a:solidFill>
                <a:schemeClr val="tx1"/>
              </a:solidFill>
              <a:latin typeface="Comic Sans MS" panose="030F0902030302020204" pitchFamily="66" charset="0"/>
            </a:endParaRPr>
          </a:p>
          <a:p>
            <a:pPr marL="0" indent="0">
              <a:lnSpc>
                <a:spcPct val="110000"/>
              </a:lnSpc>
              <a:buNone/>
            </a:pPr>
            <a:endParaRPr lang="en-GB" sz="2800" dirty="0">
              <a:solidFill>
                <a:schemeClr val="tx1"/>
              </a:solidFill>
              <a:latin typeface="Comic Sans MS" panose="030F0902030302020204" pitchFamily="66" charset="0"/>
            </a:endParaRPr>
          </a:p>
          <a:p>
            <a:endParaRPr lang="en-US" sz="2800" dirty="0">
              <a:latin typeface="Comic Sans MS" panose="030F0902030302020204" pitchFamily="66" charset="0"/>
            </a:endParaRPr>
          </a:p>
        </p:txBody>
      </p:sp>
      <p:pic>
        <p:nvPicPr>
          <p:cNvPr id="5" name="Picture 10" descr="A green bag with a name and a zipper&#10;&#10;Description automatically generated">
            <a:extLst>
              <a:ext uri="{FF2B5EF4-FFF2-40B4-BE49-F238E27FC236}">
                <a16:creationId xmlns:a16="http://schemas.microsoft.com/office/drawing/2014/main" id="{0F291B1D-16F2-4679-93EF-7F675CBD49A3}"/>
              </a:ext>
            </a:extLst>
          </p:cNvPr>
          <p:cNvPicPr>
            <a:picLocks noChangeAspect="1"/>
          </p:cNvPicPr>
          <p:nvPr/>
        </p:nvPicPr>
        <p:blipFill>
          <a:blip r:embed="rId2"/>
          <a:stretch>
            <a:fillRect/>
          </a:stretch>
        </p:blipFill>
        <p:spPr>
          <a:xfrm>
            <a:off x="6804248" y="609600"/>
            <a:ext cx="1872208" cy="1565762"/>
          </a:xfrm>
          <a:prstGeom prst="rect">
            <a:avLst/>
          </a:prstGeom>
        </p:spPr>
      </p:pic>
    </p:spTree>
    <p:extLst>
      <p:ext uri="{BB962C8B-B14F-4D97-AF65-F5344CB8AC3E}">
        <p14:creationId xmlns:p14="http://schemas.microsoft.com/office/powerpoint/2010/main" val="71422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261" y="492488"/>
            <a:ext cx="8170117" cy="1320800"/>
          </a:xfrm>
        </p:spPr>
        <p:txBody>
          <a:bodyPr>
            <a:normAutofit/>
          </a:bodyPr>
          <a:lstStyle/>
          <a:p>
            <a:pPr algn="ctr"/>
            <a:r>
              <a:rPr lang="en-GB" sz="4000" u="sng" dirty="0">
                <a:latin typeface="Debbie Hepplewhite Print Font" panose="03050602040000000000" pitchFamily="66" charset="0"/>
              </a:rPr>
              <a:t>Uniform expectations</a:t>
            </a:r>
            <a:endParaRPr lang="en-US" sz="4000" u="sng" dirty="0">
              <a:latin typeface="Debbie Hepplewhite Print Font" panose="03050602040000000000" pitchFamily="66" charset="0"/>
            </a:endParaRPr>
          </a:p>
        </p:txBody>
      </p:sp>
      <p:sp>
        <p:nvSpPr>
          <p:cNvPr id="2" name="Content Placeholder 1"/>
          <p:cNvSpPr>
            <a:spLocks noGrp="1"/>
          </p:cNvSpPr>
          <p:nvPr>
            <p:ph idx="1"/>
          </p:nvPr>
        </p:nvSpPr>
        <p:spPr>
          <a:xfrm>
            <a:off x="125336" y="2044155"/>
            <a:ext cx="8892480" cy="4752528"/>
          </a:xfrm>
        </p:spPr>
        <p:txBody>
          <a:bodyPr vert="horz" lIns="91440" tIns="45720" rIns="91440" bIns="45720" rtlCol="0" anchor="t">
            <a:normAutofit/>
          </a:bodyPr>
          <a:lstStyle/>
          <a:p>
            <a:pPr>
              <a:lnSpc>
                <a:spcPct val="150000"/>
              </a:lnSpc>
              <a:buFontTx/>
              <a:buChar char="-"/>
            </a:pPr>
            <a:endParaRPr lang="en-GB" sz="2000" dirty="0">
              <a:solidFill>
                <a:schemeClr val="tx1"/>
              </a:solidFill>
              <a:latin typeface="Comic Sans MS"/>
            </a:endParaRPr>
          </a:p>
          <a:p>
            <a:pPr>
              <a:lnSpc>
                <a:spcPct val="150000"/>
              </a:lnSpc>
              <a:buFont typeface="Wingdings" panose="05000000000000000000" pitchFamily="2" charset="2"/>
              <a:buChar char="v"/>
            </a:pPr>
            <a:endParaRPr lang="en-GB" dirty="0">
              <a:solidFill>
                <a:schemeClr val="tx1"/>
              </a:solidFill>
              <a:latin typeface="Comic Sans MS" panose="030F0902030302020204" pitchFamily="66" charset="0"/>
            </a:endParaRPr>
          </a:p>
          <a:p>
            <a:pPr>
              <a:lnSpc>
                <a:spcPct val="150000"/>
              </a:lnSpc>
            </a:pPr>
            <a:endParaRPr lang="en-GB" dirty="0">
              <a:solidFill>
                <a:schemeClr val="tx1"/>
              </a:solidFill>
              <a:latin typeface="Comic Sans MS" panose="030F0902030302020204" pitchFamily="66" charset="0"/>
            </a:endParaRPr>
          </a:p>
          <a:p>
            <a:endParaRPr lang="en-GB" sz="2800" dirty="0">
              <a:solidFill>
                <a:schemeClr val="tx1"/>
              </a:solidFill>
              <a:latin typeface="Comic Sans MS" panose="030F0902030302020204" pitchFamily="66" charset="0"/>
            </a:endParaRPr>
          </a:p>
          <a:p>
            <a:endParaRPr lang="en-GB" sz="2800" dirty="0">
              <a:solidFill>
                <a:schemeClr val="tx1"/>
              </a:solidFill>
              <a:latin typeface="Comic Sans MS" panose="030F0902030302020204" pitchFamily="66" charset="0"/>
            </a:endParaRPr>
          </a:p>
          <a:p>
            <a:pPr marL="0" indent="0">
              <a:lnSpc>
                <a:spcPct val="110000"/>
              </a:lnSpc>
              <a:buNone/>
            </a:pPr>
            <a:endParaRPr lang="en-GB" sz="2800" dirty="0">
              <a:solidFill>
                <a:schemeClr val="tx1"/>
              </a:solidFill>
              <a:latin typeface="Comic Sans MS" panose="030F0902030302020204" pitchFamily="66" charset="0"/>
            </a:endParaRPr>
          </a:p>
          <a:p>
            <a:endParaRPr lang="en-US" sz="2800" dirty="0">
              <a:latin typeface="Comic Sans MS" panose="030F0902030302020204" pitchFamily="66" charset="0"/>
            </a:endParaRPr>
          </a:p>
        </p:txBody>
      </p:sp>
      <p:graphicFrame>
        <p:nvGraphicFramePr>
          <p:cNvPr id="4" name="Table 4">
            <a:extLst>
              <a:ext uri="{FF2B5EF4-FFF2-40B4-BE49-F238E27FC236}">
                <a16:creationId xmlns:a16="http://schemas.microsoft.com/office/drawing/2014/main" id="{9CA0405C-1FE2-262F-033B-392D69C3104C}"/>
              </a:ext>
            </a:extLst>
          </p:cNvPr>
          <p:cNvGraphicFramePr>
            <a:graphicFrameLocks noGrp="1"/>
          </p:cNvGraphicFramePr>
          <p:nvPr>
            <p:extLst>
              <p:ext uri="{D42A27DB-BD31-4B8C-83A1-F6EECF244321}">
                <p14:modId xmlns:p14="http://schemas.microsoft.com/office/powerpoint/2010/main" val="414020240"/>
              </p:ext>
            </p:extLst>
          </p:nvPr>
        </p:nvGraphicFramePr>
        <p:xfrm>
          <a:off x="372308" y="1556792"/>
          <a:ext cx="6576980" cy="3071053"/>
        </p:xfrm>
        <a:graphic>
          <a:graphicData uri="http://schemas.openxmlformats.org/drawingml/2006/table">
            <a:tbl>
              <a:tblPr firstRow="1" bandRow="1">
                <a:tableStyleId>{5940675A-B579-460E-94D1-54222C63F5DA}</a:tableStyleId>
              </a:tblPr>
              <a:tblGrid>
                <a:gridCol w="3288490">
                  <a:extLst>
                    <a:ext uri="{9D8B030D-6E8A-4147-A177-3AD203B41FA5}">
                      <a16:colId xmlns:a16="http://schemas.microsoft.com/office/drawing/2014/main" val="1250423282"/>
                    </a:ext>
                  </a:extLst>
                </a:gridCol>
                <a:gridCol w="3288490">
                  <a:extLst>
                    <a:ext uri="{9D8B030D-6E8A-4147-A177-3AD203B41FA5}">
                      <a16:colId xmlns:a16="http://schemas.microsoft.com/office/drawing/2014/main" val="2750455378"/>
                    </a:ext>
                  </a:extLst>
                </a:gridCol>
              </a:tblGrid>
              <a:tr h="429947">
                <a:tc>
                  <a:txBody>
                    <a:bodyPr/>
                    <a:lstStyle/>
                    <a:p>
                      <a:pPr algn="ctr"/>
                      <a:r>
                        <a:rPr lang="en-US" sz="1600" b="1" dirty="0">
                          <a:latin typeface="Debbie Hepplewhite Print Font" panose="03050602040000000000" pitchFamily="66" charset="0"/>
                        </a:rPr>
                        <a:t>Uniform</a:t>
                      </a:r>
                    </a:p>
                  </a:txBody>
                  <a:tcPr/>
                </a:tc>
                <a:tc>
                  <a:txBody>
                    <a:bodyPr/>
                    <a:lstStyle/>
                    <a:p>
                      <a:pPr lvl="0" algn="ctr">
                        <a:buNone/>
                      </a:pPr>
                      <a:r>
                        <a:rPr lang="en-US" sz="1600" b="1" dirty="0">
                          <a:latin typeface="Debbie Hepplewhite Print Font" panose="03050602040000000000" pitchFamily="66" charset="0"/>
                        </a:rPr>
                        <a:t>PE Kit</a:t>
                      </a:r>
                    </a:p>
                  </a:txBody>
                  <a:tcPr/>
                </a:tc>
                <a:extLst>
                  <a:ext uri="{0D108BD9-81ED-4DB2-BD59-A6C34878D82A}">
                    <a16:rowId xmlns:a16="http://schemas.microsoft.com/office/drawing/2014/main" val="1953534007"/>
                  </a:ext>
                </a:extLst>
              </a:tr>
              <a:tr h="2641106">
                <a:tc>
                  <a:txBody>
                    <a:bodyPr/>
                    <a:lstStyle/>
                    <a:p>
                      <a:pPr marL="285750" lvl="0" indent="-285750">
                        <a:buFont typeface="Arial"/>
                        <a:buChar char="•"/>
                      </a:pPr>
                      <a:r>
                        <a:rPr lang="en-US" sz="1600" dirty="0">
                          <a:latin typeface="Debbie Hepplewhite Print Font" panose="03050602040000000000" pitchFamily="66" charset="0"/>
                        </a:rPr>
                        <a:t>Red polo top </a:t>
                      </a:r>
                    </a:p>
                    <a:p>
                      <a:pPr marL="285750" lvl="0" indent="-285750">
                        <a:buFont typeface="Arial"/>
                        <a:buChar char="•"/>
                      </a:pPr>
                      <a:r>
                        <a:rPr lang="en-US" sz="1600" dirty="0">
                          <a:latin typeface="Debbie Hepplewhite Print Font" panose="03050602040000000000" pitchFamily="66" charset="0"/>
                        </a:rPr>
                        <a:t>Grey trousers/skirt or pinafore</a:t>
                      </a:r>
                    </a:p>
                    <a:p>
                      <a:pPr marL="285750" lvl="0" indent="-285750">
                        <a:buFont typeface="Arial"/>
                        <a:buChar char="•"/>
                      </a:pPr>
                      <a:r>
                        <a:rPr lang="en-US" sz="1600" dirty="0">
                          <a:latin typeface="Debbie Hepplewhite Print Font" panose="03050602040000000000" pitchFamily="66" charset="0"/>
                        </a:rPr>
                        <a:t>Grey socks or tights </a:t>
                      </a:r>
                    </a:p>
                    <a:p>
                      <a:pPr marL="285750" lvl="0" indent="-285750">
                        <a:buFont typeface="Arial"/>
                        <a:buChar char="•"/>
                      </a:pPr>
                      <a:r>
                        <a:rPr lang="en-US" sz="1600" dirty="0">
                          <a:latin typeface="Debbie Hepplewhite Print Font" panose="03050602040000000000" pitchFamily="66" charset="0"/>
                        </a:rPr>
                        <a:t>Green jumper or cardigan</a:t>
                      </a:r>
                    </a:p>
                    <a:p>
                      <a:pPr marL="285750" lvl="0" indent="-285750">
                        <a:buFont typeface="Arial"/>
                        <a:buChar char="•"/>
                      </a:pPr>
                      <a:r>
                        <a:rPr lang="en-US" sz="1600" dirty="0">
                          <a:latin typeface="Debbie Hepplewhite Print Font" panose="03050602040000000000" pitchFamily="66" charset="0"/>
                        </a:rPr>
                        <a:t>School shoes – </a:t>
                      </a:r>
                      <a:r>
                        <a:rPr lang="en-US" sz="1600" dirty="0">
                          <a:highlight>
                            <a:srgbClr val="FFFF00"/>
                          </a:highlight>
                          <a:latin typeface="Debbie Hepplewhite Print Font" panose="03050602040000000000" pitchFamily="66" charset="0"/>
                        </a:rPr>
                        <a:t>NO trainers </a:t>
                      </a:r>
                    </a:p>
                    <a:p>
                      <a:pPr marL="285750" lvl="0" indent="-285750">
                        <a:buFont typeface="Arial"/>
                        <a:buChar char="•"/>
                      </a:pPr>
                      <a:r>
                        <a:rPr lang="en-US" sz="1600" dirty="0">
                          <a:latin typeface="Debbie Hepplewhite Print Font" panose="03050602040000000000" pitchFamily="66" charset="0"/>
                        </a:rPr>
                        <a:t>Green summer dress </a:t>
                      </a:r>
                    </a:p>
                    <a:p>
                      <a:pPr marL="285750" lvl="0" indent="-285750">
                        <a:buFont typeface="Arial"/>
                        <a:buChar char="•"/>
                      </a:pPr>
                      <a:endParaRPr lang="en-US" sz="1600" dirty="0">
                        <a:latin typeface="Debbie Hepplewhite Print Font" panose="03050602040000000000" pitchFamily="66" charset="0"/>
                      </a:endParaRPr>
                    </a:p>
                  </a:txBody>
                  <a:tcPr/>
                </a:tc>
                <a:tc>
                  <a:txBody>
                    <a:bodyPr/>
                    <a:lstStyle/>
                    <a:p>
                      <a:pPr marL="285750" lvl="0" indent="-285750">
                        <a:buFont typeface="Arial"/>
                        <a:buChar char="•"/>
                      </a:pPr>
                      <a:r>
                        <a:rPr lang="en-US" sz="1600" dirty="0">
                          <a:latin typeface="Debbie Hepplewhite Print Font" panose="03050602040000000000" pitchFamily="66" charset="0"/>
                        </a:rPr>
                        <a:t>White round-neck t-shirt with or without logo</a:t>
                      </a:r>
                    </a:p>
                    <a:p>
                      <a:pPr marL="285750" lvl="0" indent="-285750">
                        <a:buFont typeface="Arial"/>
                        <a:buChar char="•"/>
                      </a:pPr>
                      <a:r>
                        <a:rPr lang="en-US" sz="1600" dirty="0">
                          <a:latin typeface="Debbie Hepplewhite Print Font" panose="03050602040000000000" pitchFamily="66" charset="0"/>
                        </a:rPr>
                        <a:t>Black shorts </a:t>
                      </a:r>
                    </a:p>
                    <a:p>
                      <a:pPr marL="285750" lvl="0" indent="-285750">
                        <a:buFont typeface="Arial"/>
                        <a:buChar char="•"/>
                      </a:pPr>
                      <a:r>
                        <a:rPr lang="en-US" sz="1600" dirty="0">
                          <a:latin typeface="Debbie Hepplewhite Print Font" panose="03050602040000000000" pitchFamily="66" charset="0"/>
                        </a:rPr>
                        <a:t>Black joggers (colder weather)</a:t>
                      </a:r>
                    </a:p>
                    <a:p>
                      <a:pPr marL="285750" lvl="0" indent="-285750">
                        <a:buFont typeface="Arial"/>
                        <a:buChar char="•"/>
                      </a:pPr>
                      <a:r>
                        <a:rPr lang="en-US" sz="1600" dirty="0">
                          <a:latin typeface="Debbie Hepplewhite Print Font" panose="03050602040000000000" pitchFamily="66" charset="0"/>
                        </a:rPr>
                        <a:t>Black hoodie/school fleece </a:t>
                      </a:r>
                    </a:p>
                    <a:p>
                      <a:pPr marL="285750" lvl="0" indent="-285750">
                        <a:buFont typeface="Arial"/>
                        <a:buChar char="•"/>
                      </a:pPr>
                      <a:r>
                        <a:rPr lang="en-US" sz="1600" dirty="0">
                          <a:latin typeface="Debbie Hepplewhite Print Font" panose="03050602040000000000" pitchFamily="66" charset="0"/>
                        </a:rPr>
                        <a:t>Dark trainers (preferably black)</a:t>
                      </a:r>
                    </a:p>
                    <a:p>
                      <a:pPr marL="0" lvl="0" indent="0">
                        <a:buNone/>
                      </a:pPr>
                      <a:endParaRPr lang="en-US" sz="1600" dirty="0">
                        <a:latin typeface="Debbie Hepplewhite Print Font" panose="03050602040000000000" pitchFamily="66" charset="0"/>
                      </a:endParaRPr>
                    </a:p>
                  </a:txBody>
                  <a:tcPr/>
                </a:tc>
                <a:extLst>
                  <a:ext uri="{0D108BD9-81ED-4DB2-BD59-A6C34878D82A}">
                    <a16:rowId xmlns:a16="http://schemas.microsoft.com/office/drawing/2014/main" val="2355968434"/>
                  </a:ext>
                </a:extLst>
              </a:tr>
            </a:tbl>
          </a:graphicData>
        </a:graphic>
      </p:graphicFrame>
      <p:pic>
        <p:nvPicPr>
          <p:cNvPr id="6" name="Picture 6" descr="A black jacket with a logo on it&#10;&#10;Description automatically generated">
            <a:extLst>
              <a:ext uri="{FF2B5EF4-FFF2-40B4-BE49-F238E27FC236}">
                <a16:creationId xmlns:a16="http://schemas.microsoft.com/office/drawing/2014/main" id="{53DAAC4F-1C3D-4356-D323-C6C3875F7272}"/>
              </a:ext>
            </a:extLst>
          </p:cNvPr>
          <p:cNvPicPr>
            <a:picLocks noChangeAspect="1"/>
          </p:cNvPicPr>
          <p:nvPr/>
        </p:nvPicPr>
        <p:blipFill>
          <a:blip r:embed="rId2"/>
          <a:stretch>
            <a:fillRect/>
          </a:stretch>
        </p:blipFill>
        <p:spPr>
          <a:xfrm>
            <a:off x="7393400" y="2204864"/>
            <a:ext cx="1228247" cy="1523339"/>
          </a:xfrm>
          <a:prstGeom prst="rect">
            <a:avLst/>
          </a:prstGeom>
        </p:spPr>
      </p:pic>
      <p:pic>
        <p:nvPicPr>
          <p:cNvPr id="7" name="Picture 7" descr="A white t-shirt with a logo on it&#10;&#10;Description automatically generated">
            <a:extLst>
              <a:ext uri="{FF2B5EF4-FFF2-40B4-BE49-F238E27FC236}">
                <a16:creationId xmlns:a16="http://schemas.microsoft.com/office/drawing/2014/main" id="{369E7DD3-1A40-7279-D601-D3381F2C695E}"/>
              </a:ext>
            </a:extLst>
          </p:cNvPr>
          <p:cNvPicPr>
            <a:picLocks noChangeAspect="1"/>
          </p:cNvPicPr>
          <p:nvPr/>
        </p:nvPicPr>
        <p:blipFill>
          <a:blip r:embed="rId3"/>
          <a:stretch>
            <a:fillRect/>
          </a:stretch>
        </p:blipFill>
        <p:spPr>
          <a:xfrm>
            <a:off x="7410523" y="4415791"/>
            <a:ext cx="1225085" cy="1495136"/>
          </a:xfrm>
          <a:prstGeom prst="rect">
            <a:avLst/>
          </a:prstGeom>
        </p:spPr>
      </p:pic>
      <p:pic>
        <p:nvPicPr>
          <p:cNvPr id="8" name="Picture 8" descr="A green sweater with a logo on it&#10;&#10;Description automatically generated">
            <a:extLst>
              <a:ext uri="{FF2B5EF4-FFF2-40B4-BE49-F238E27FC236}">
                <a16:creationId xmlns:a16="http://schemas.microsoft.com/office/drawing/2014/main" id="{A89FAFC9-E75C-8E6B-49D9-F6DE96EA066D}"/>
              </a:ext>
            </a:extLst>
          </p:cNvPr>
          <p:cNvPicPr>
            <a:picLocks noChangeAspect="1"/>
          </p:cNvPicPr>
          <p:nvPr/>
        </p:nvPicPr>
        <p:blipFill>
          <a:blip r:embed="rId4"/>
          <a:stretch>
            <a:fillRect/>
          </a:stretch>
        </p:blipFill>
        <p:spPr>
          <a:xfrm>
            <a:off x="362410" y="5162975"/>
            <a:ext cx="1149694" cy="1495904"/>
          </a:xfrm>
          <a:prstGeom prst="rect">
            <a:avLst/>
          </a:prstGeom>
        </p:spPr>
      </p:pic>
      <p:pic>
        <p:nvPicPr>
          <p:cNvPr id="9" name="Picture 9" descr="A red polo shirt with a logo on it&#10;&#10;Description automatically generated">
            <a:extLst>
              <a:ext uri="{FF2B5EF4-FFF2-40B4-BE49-F238E27FC236}">
                <a16:creationId xmlns:a16="http://schemas.microsoft.com/office/drawing/2014/main" id="{ED46127D-45D1-9138-3AB8-5314175D3D21}"/>
              </a:ext>
            </a:extLst>
          </p:cNvPr>
          <p:cNvPicPr>
            <a:picLocks noChangeAspect="1"/>
          </p:cNvPicPr>
          <p:nvPr/>
        </p:nvPicPr>
        <p:blipFill>
          <a:blip r:embed="rId5"/>
          <a:stretch>
            <a:fillRect/>
          </a:stretch>
        </p:blipFill>
        <p:spPr>
          <a:xfrm>
            <a:off x="2011297" y="5081812"/>
            <a:ext cx="1286868" cy="1364708"/>
          </a:xfrm>
          <a:prstGeom prst="rect">
            <a:avLst/>
          </a:prstGeom>
        </p:spPr>
      </p:pic>
      <p:pic>
        <p:nvPicPr>
          <p:cNvPr id="10" name="Picture 10" descr="A green bag with a name and a zipper&#10;&#10;Description automatically generated">
            <a:extLst>
              <a:ext uri="{FF2B5EF4-FFF2-40B4-BE49-F238E27FC236}">
                <a16:creationId xmlns:a16="http://schemas.microsoft.com/office/drawing/2014/main" id="{5B276A51-4F09-4050-C45C-8FE9284D6246}"/>
              </a:ext>
            </a:extLst>
          </p:cNvPr>
          <p:cNvPicPr>
            <a:picLocks noChangeAspect="1"/>
          </p:cNvPicPr>
          <p:nvPr/>
        </p:nvPicPr>
        <p:blipFill>
          <a:blip r:embed="rId6"/>
          <a:stretch>
            <a:fillRect/>
          </a:stretch>
        </p:blipFill>
        <p:spPr>
          <a:xfrm>
            <a:off x="4062693" y="5412223"/>
            <a:ext cx="1419262" cy="1186955"/>
          </a:xfrm>
          <a:prstGeom prst="rect">
            <a:avLst/>
          </a:prstGeom>
        </p:spPr>
      </p:pic>
      <p:pic>
        <p:nvPicPr>
          <p:cNvPr id="11" name="Picture 11" descr="A pair of black shorts&#10;&#10;Description automatically generated">
            <a:extLst>
              <a:ext uri="{FF2B5EF4-FFF2-40B4-BE49-F238E27FC236}">
                <a16:creationId xmlns:a16="http://schemas.microsoft.com/office/drawing/2014/main" id="{D91CAFD9-9A44-A922-86CD-4A33478D875E}"/>
              </a:ext>
            </a:extLst>
          </p:cNvPr>
          <p:cNvPicPr>
            <a:picLocks noChangeAspect="1"/>
          </p:cNvPicPr>
          <p:nvPr/>
        </p:nvPicPr>
        <p:blipFill>
          <a:blip r:embed="rId7"/>
          <a:stretch>
            <a:fillRect/>
          </a:stretch>
        </p:blipFill>
        <p:spPr>
          <a:xfrm>
            <a:off x="5845837" y="5192655"/>
            <a:ext cx="1266347" cy="1367886"/>
          </a:xfrm>
          <a:prstGeom prst="rect">
            <a:avLst/>
          </a:prstGeom>
        </p:spPr>
      </p:pic>
    </p:spTree>
    <p:extLst>
      <p:ext uri="{BB962C8B-B14F-4D97-AF65-F5344CB8AC3E}">
        <p14:creationId xmlns:p14="http://schemas.microsoft.com/office/powerpoint/2010/main" val="62917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8ABECF11-0FCE-EC4D-8586-7BB36F5B068D}"/>
              </a:ext>
            </a:extLst>
          </p:cNvPr>
          <p:cNvSpPr>
            <a:spLocks noGrp="1"/>
          </p:cNvSpPr>
          <p:nvPr>
            <p:ph type="title"/>
          </p:nvPr>
        </p:nvSpPr>
        <p:spPr>
          <a:xfrm>
            <a:off x="155212" y="417673"/>
            <a:ext cx="6298337" cy="1303867"/>
          </a:xfrm>
        </p:spPr>
        <p:txBody>
          <a:bodyPr>
            <a:normAutofit/>
          </a:bodyPr>
          <a:lstStyle/>
          <a:p>
            <a:pPr algn="ctr"/>
            <a:r>
              <a:rPr lang="en-GB" sz="2400" b="1" u="sng" dirty="0">
                <a:latin typeface="Debbie Hepplewhite Print Font" panose="03050602040000000000" pitchFamily="66" charset="0"/>
              </a:rPr>
              <a:t>Building Learning Power Characters</a:t>
            </a:r>
          </a:p>
        </p:txBody>
      </p:sp>
      <p:sp>
        <p:nvSpPr>
          <p:cNvPr id="20" name="Content Placeholder 1">
            <a:extLst>
              <a:ext uri="{FF2B5EF4-FFF2-40B4-BE49-F238E27FC236}">
                <a16:creationId xmlns:a16="http://schemas.microsoft.com/office/drawing/2014/main" id="{2AEED98E-6882-A04B-9DBA-E5B849E9C57F}"/>
              </a:ext>
            </a:extLst>
          </p:cNvPr>
          <p:cNvSpPr>
            <a:spLocks noGrp="1"/>
          </p:cNvSpPr>
          <p:nvPr>
            <p:ph idx="1"/>
          </p:nvPr>
        </p:nvSpPr>
        <p:spPr>
          <a:xfrm>
            <a:off x="323528" y="1412129"/>
            <a:ext cx="6941089" cy="1024373"/>
          </a:xfrm>
        </p:spPr>
        <p:txBody>
          <a:bodyPr>
            <a:normAutofit fontScale="85000" lnSpcReduction="10000"/>
          </a:bodyPr>
          <a:lstStyle/>
          <a:p>
            <a:pPr marL="0" indent="0">
              <a:lnSpc>
                <a:spcPct val="170000"/>
              </a:lnSpc>
              <a:buNone/>
            </a:pPr>
            <a:r>
              <a:rPr lang="en-GB" sz="1500" dirty="0">
                <a:solidFill>
                  <a:schemeClr val="tx1"/>
                </a:solidFill>
                <a:latin typeface="Debbie Hepplewhite Print Font" panose="03050602040000000000" pitchFamily="66" charset="0"/>
              </a:rPr>
              <a:t>We teach the children about positive attitudes to learning through the life skills of the Building Learning Power Characters.</a:t>
            </a:r>
          </a:p>
          <a:p>
            <a:pPr>
              <a:lnSpc>
                <a:spcPct val="170000"/>
              </a:lnSpc>
            </a:pPr>
            <a:endParaRPr lang="en-GB" sz="1800" dirty="0">
              <a:latin typeface="Comic Sans MS" panose="030F0902030302020204" pitchFamily="66" charset="0"/>
            </a:endParaRPr>
          </a:p>
        </p:txBody>
      </p:sp>
      <p:sp>
        <p:nvSpPr>
          <p:cNvPr id="21" name="Text Box 2">
            <a:extLst>
              <a:ext uri="{FF2B5EF4-FFF2-40B4-BE49-F238E27FC236}">
                <a16:creationId xmlns:a16="http://schemas.microsoft.com/office/drawing/2014/main" id="{CA1D7147-71ED-D34A-906D-8C620DEAB60D}"/>
              </a:ext>
            </a:extLst>
          </p:cNvPr>
          <p:cNvSpPr txBox="1">
            <a:spLocks noChangeArrowheads="1"/>
          </p:cNvSpPr>
          <p:nvPr/>
        </p:nvSpPr>
        <p:spPr bwMode="auto">
          <a:xfrm>
            <a:off x="5339060" y="5252469"/>
            <a:ext cx="1619250" cy="441325"/>
          </a:xfrm>
          <a:prstGeom prst="rect">
            <a:avLst/>
          </a:prstGeom>
          <a:solidFill>
            <a:srgbClr val="FFFFFF"/>
          </a:solidFill>
          <a:ln w="31750" algn="in">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Team Ant </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22" name="Picture 3" descr="Ant - Reciprocity">
            <a:hlinkClick r:id="rId2"/>
            <a:extLst>
              <a:ext uri="{FF2B5EF4-FFF2-40B4-BE49-F238E27FC236}">
                <a16:creationId xmlns:a16="http://schemas.microsoft.com/office/drawing/2014/main" id="{509FDA3B-0366-6E48-ADCC-D55F4B39DF0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09764" y="4923630"/>
            <a:ext cx="811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 name="Text Box 4">
            <a:extLst>
              <a:ext uri="{FF2B5EF4-FFF2-40B4-BE49-F238E27FC236}">
                <a16:creationId xmlns:a16="http://schemas.microsoft.com/office/drawing/2014/main" id="{106E4CC5-867C-484C-9D2B-575F7C7CD586}"/>
              </a:ext>
            </a:extLst>
          </p:cNvPr>
          <p:cNvSpPr txBox="1">
            <a:spLocks noChangeArrowheads="1"/>
          </p:cNvSpPr>
          <p:nvPr/>
        </p:nvSpPr>
        <p:spPr bwMode="auto">
          <a:xfrm>
            <a:off x="5308600" y="2667000"/>
            <a:ext cx="2754908" cy="381000"/>
          </a:xfrm>
          <a:prstGeom prst="rect">
            <a:avLst/>
          </a:prstGeom>
          <a:noFill/>
          <a:ln w="38100" algn="in">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omic Sans MS" panose="030F0902030302020204" pitchFamily="66" charset="0"/>
                <a:cs typeface="Arial" pitchFamily="34" charset="0"/>
              </a:rPr>
              <a:t>Bradley Bat (Listening)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omic Sans MS" panose="030F0902030302020204" pitchFamily="66" charset="0"/>
              <a:cs typeface="Arial" pitchFamily="34" charset="0"/>
            </a:endParaRPr>
          </a:p>
        </p:txBody>
      </p:sp>
      <p:pic>
        <p:nvPicPr>
          <p:cNvPr id="24" name="Picture 10" descr="BRADLEYBAT[1].jpg">
            <a:extLst>
              <a:ext uri="{FF2B5EF4-FFF2-40B4-BE49-F238E27FC236}">
                <a16:creationId xmlns:a16="http://schemas.microsoft.com/office/drawing/2014/main" id="{A5F17BD7-E7BF-8A4C-948A-49692A270A9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11960" y="2401206"/>
            <a:ext cx="12334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 name="Text Box 6">
            <a:extLst>
              <a:ext uri="{FF2B5EF4-FFF2-40B4-BE49-F238E27FC236}">
                <a16:creationId xmlns:a16="http://schemas.microsoft.com/office/drawing/2014/main" id="{A70677CF-5C2C-B24C-9AF2-A421373B1D13}"/>
              </a:ext>
            </a:extLst>
          </p:cNvPr>
          <p:cNvSpPr txBox="1">
            <a:spLocks noChangeArrowheads="1"/>
          </p:cNvSpPr>
          <p:nvPr/>
        </p:nvSpPr>
        <p:spPr bwMode="auto">
          <a:xfrm>
            <a:off x="1718512" y="2667000"/>
            <a:ext cx="2151063" cy="381000"/>
          </a:xfrm>
          <a:prstGeom prst="rect">
            <a:avLst/>
          </a:prstGeom>
          <a:noFill/>
          <a:ln w="38100" algn="in">
            <a:solidFill>
              <a:srgbClr val="B366B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Have a Go Hare </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26" name="Picture 4" descr="vector cartoon illustration of a rabbit jumping">
            <a:extLst>
              <a:ext uri="{FF2B5EF4-FFF2-40B4-BE49-F238E27FC236}">
                <a16:creationId xmlns:a16="http://schemas.microsoft.com/office/drawing/2014/main" id="{48EA7E44-27DF-AD4A-9B44-19D81E3F1542}"/>
              </a:ext>
            </a:extLst>
          </p:cNvPr>
          <p:cNvPicPr>
            <a:picLocks noChangeAspect="1" noChangeArrowheads="1"/>
          </p:cNvPicPr>
          <p:nvPr/>
        </p:nvPicPr>
        <p:blipFill>
          <a:blip r:embed="rId5" cstate="hqprint">
            <a:clrChange>
              <a:clrFrom>
                <a:srgbClr val="F5E9ED"/>
              </a:clrFrom>
              <a:clrTo>
                <a:srgbClr val="F5E9ED">
                  <a:alpha val="0"/>
                </a:srgbClr>
              </a:clrTo>
            </a:clrChange>
            <a:extLst>
              <a:ext uri="{28A0092B-C50C-407E-A947-70E740481C1C}">
                <a14:useLocalDpi xmlns:a14="http://schemas.microsoft.com/office/drawing/2010/main"/>
              </a:ext>
            </a:extLst>
          </a:blip>
          <a:srcRect/>
          <a:stretch>
            <a:fillRect/>
          </a:stretch>
        </p:blipFill>
        <p:spPr bwMode="auto">
          <a:xfrm>
            <a:off x="524241" y="2569399"/>
            <a:ext cx="11731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Text Box 8">
            <a:extLst>
              <a:ext uri="{FF2B5EF4-FFF2-40B4-BE49-F238E27FC236}">
                <a16:creationId xmlns:a16="http://schemas.microsoft.com/office/drawing/2014/main" id="{028A7782-2D80-294C-8A94-242BF54F7F60}"/>
              </a:ext>
            </a:extLst>
          </p:cNvPr>
          <p:cNvSpPr txBox="1">
            <a:spLocks noChangeArrowheads="1"/>
          </p:cNvSpPr>
          <p:nvPr/>
        </p:nvSpPr>
        <p:spPr bwMode="auto">
          <a:xfrm>
            <a:off x="4932040" y="3880302"/>
            <a:ext cx="2151063" cy="381000"/>
          </a:xfrm>
          <a:prstGeom prst="rect">
            <a:avLst/>
          </a:prstGeom>
          <a:solidFill>
            <a:srgbClr val="FFFFFF"/>
          </a:solidFill>
          <a:ln w="31750" algn="in">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Resilient Rhino</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28" name="Picture 9" descr="Rhino - PerseverancRhino - Perseverancee">
            <a:extLst>
              <a:ext uri="{FF2B5EF4-FFF2-40B4-BE49-F238E27FC236}">
                <a16:creationId xmlns:a16="http://schemas.microsoft.com/office/drawing/2014/main" id="{7215B2B9-8D89-EF43-9061-9C6407A2389B}"/>
              </a:ext>
            </a:extLst>
          </p:cNvPr>
          <p:cNvPicPr>
            <a:picLocks noChangeAspect="1" noChangeArrowheads="1"/>
          </p:cNvPicPr>
          <p:nvPr/>
        </p:nvPicPr>
        <p:blipFill>
          <a:blip r:embed="rId6">
            <a:clrChange>
              <a:clrFrom>
                <a:srgbClr val="FCFEFB"/>
              </a:clrFrom>
              <a:clrTo>
                <a:srgbClr val="FCFEFB">
                  <a:alpha val="0"/>
                </a:srgbClr>
              </a:clrTo>
            </a:clrChange>
            <a:extLst>
              <a:ext uri="{28A0092B-C50C-407E-A947-70E740481C1C}">
                <a14:useLocalDpi xmlns:a14="http://schemas.microsoft.com/office/drawing/2010/main"/>
              </a:ext>
            </a:extLst>
          </a:blip>
          <a:srcRect/>
          <a:stretch>
            <a:fillRect/>
          </a:stretch>
        </p:blipFill>
        <p:spPr bwMode="auto">
          <a:xfrm>
            <a:off x="6934795" y="3307442"/>
            <a:ext cx="112871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 name="Text Box 10">
            <a:extLst>
              <a:ext uri="{FF2B5EF4-FFF2-40B4-BE49-F238E27FC236}">
                <a16:creationId xmlns:a16="http://schemas.microsoft.com/office/drawing/2014/main" id="{625D0A27-A2EE-3843-9F3F-3065F59B675A}"/>
              </a:ext>
            </a:extLst>
          </p:cNvPr>
          <p:cNvSpPr txBox="1">
            <a:spLocks noChangeArrowheads="1"/>
          </p:cNvSpPr>
          <p:nvPr/>
        </p:nvSpPr>
        <p:spPr bwMode="auto">
          <a:xfrm>
            <a:off x="1530350" y="3803650"/>
            <a:ext cx="3125787" cy="441325"/>
          </a:xfrm>
          <a:prstGeom prst="rect">
            <a:avLst/>
          </a:prstGeom>
          <a:solidFill>
            <a:srgbClr val="FFFFFF"/>
          </a:solidFill>
          <a:ln w="317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omic Sans MS" panose="030F0902030302020204" pitchFamily="66" charset="0"/>
                <a:cs typeface="Arial" pitchFamily="34" charset="0"/>
              </a:rPr>
              <a:t>Busy Beaver (resourceful)</a:t>
            </a:r>
            <a:endParaRPr kumimoji="0" lang="en-US" altLang="en-US" sz="2000" b="0" i="0" u="none" strike="noStrike" cap="none" normalizeH="0" baseline="0" dirty="0">
              <a:ln>
                <a:noFill/>
              </a:ln>
              <a:solidFill>
                <a:schemeClr val="tx1"/>
              </a:solidFill>
              <a:effectLst/>
              <a:latin typeface="Comic Sans MS" panose="030F0902030302020204" pitchFamily="66" charset="0"/>
              <a:cs typeface="Arial" pitchFamily="34" charset="0"/>
            </a:endParaRPr>
          </a:p>
        </p:txBody>
      </p:sp>
      <p:pic>
        <p:nvPicPr>
          <p:cNvPr id="30" name="Picture 11" descr="Beaver - Resourcefulness">
            <a:hlinkClick r:id="rId7"/>
            <a:extLst>
              <a:ext uri="{FF2B5EF4-FFF2-40B4-BE49-F238E27FC236}">
                <a16:creationId xmlns:a16="http://schemas.microsoft.com/office/drawing/2014/main" id="{5BE7AB61-4BE8-1C4C-9733-F07735CF9FD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9161" y="3343252"/>
            <a:ext cx="9826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 name="Text Box 12">
            <a:extLst>
              <a:ext uri="{FF2B5EF4-FFF2-40B4-BE49-F238E27FC236}">
                <a16:creationId xmlns:a16="http://schemas.microsoft.com/office/drawing/2014/main" id="{295FF2D6-1265-FF48-B1F9-388AB3B4CC2C}"/>
              </a:ext>
            </a:extLst>
          </p:cNvPr>
          <p:cNvSpPr txBox="1">
            <a:spLocks noChangeArrowheads="1"/>
          </p:cNvSpPr>
          <p:nvPr/>
        </p:nvSpPr>
        <p:spPr bwMode="auto">
          <a:xfrm>
            <a:off x="1916906" y="5243512"/>
            <a:ext cx="2774950" cy="441325"/>
          </a:xfrm>
          <a:prstGeom prst="rect">
            <a:avLst/>
          </a:prstGeom>
          <a:solidFill>
            <a:srgbClr val="FFFFFF"/>
          </a:solidFill>
          <a:ln w="31750" algn="in">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Tom Tortoise (reflection)</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32" name="Picture 2" descr="Tortoise - Reflectiveness">
            <a:hlinkClick r:id="rId9"/>
            <a:extLst>
              <a:ext uri="{FF2B5EF4-FFF2-40B4-BE49-F238E27FC236}">
                <a16:creationId xmlns:a16="http://schemas.microsoft.com/office/drawing/2014/main" id="{372BA2F7-B0A6-3C4D-AE63-77AEAF223FE0}"/>
              </a:ext>
            </a:extLst>
          </p:cNvPr>
          <p:cNvPicPr>
            <a:picLocks noChangeAspect="1" noChangeArrowheads="1"/>
          </p:cNvPicPr>
          <p:nvPr/>
        </p:nvPicPr>
        <p:blipFill>
          <a:blip r:embed="rId10">
            <a:clrChange>
              <a:clrFrom>
                <a:srgbClr val="FBFBFD"/>
              </a:clrFrom>
              <a:clrTo>
                <a:srgbClr val="FBFBFD">
                  <a:alpha val="0"/>
                </a:srgbClr>
              </a:clrTo>
            </a:clrChange>
            <a:extLst>
              <a:ext uri="{28A0092B-C50C-407E-A947-70E740481C1C}">
                <a14:useLocalDpi xmlns:a14="http://schemas.microsoft.com/office/drawing/2010/main"/>
              </a:ext>
            </a:extLst>
          </a:blip>
          <a:srcRect/>
          <a:stretch>
            <a:fillRect/>
          </a:stretch>
        </p:blipFill>
        <p:spPr bwMode="auto">
          <a:xfrm>
            <a:off x="1354137" y="4872037"/>
            <a:ext cx="701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5805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6347713" cy="1320800"/>
          </a:xfrm>
        </p:spPr>
        <p:txBody>
          <a:bodyPr>
            <a:noAutofit/>
          </a:bodyPr>
          <a:lstStyle/>
          <a:p>
            <a:pPr algn="ctr"/>
            <a:r>
              <a:rPr lang="en-GB" u="sng" dirty="0">
                <a:latin typeface="Debbie Hepplewhite Print Font" panose="03050602040000000000" pitchFamily="66" charset="0"/>
              </a:rPr>
              <a:t>Behaviour &amp; consequences </a:t>
            </a:r>
          </a:p>
        </p:txBody>
      </p:sp>
      <p:pic>
        <p:nvPicPr>
          <p:cNvPr id="2" name="Picture 1">
            <a:extLst>
              <a:ext uri="{FF2B5EF4-FFF2-40B4-BE49-F238E27FC236}">
                <a16:creationId xmlns:a16="http://schemas.microsoft.com/office/drawing/2014/main" id="{10FAFDC5-BB8B-4EA2-A475-24FFEE9B9CAA}"/>
              </a:ext>
            </a:extLst>
          </p:cNvPr>
          <p:cNvPicPr>
            <a:picLocks noChangeAspect="1"/>
          </p:cNvPicPr>
          <p:nvPr/>
        </p:nvPicPr>
        <p:blipFill rotWithShape="1">
          <a:blip r:embed="rId2"/>
          <a:srcRect l="17713" t="31800" r="50000" b="17800"/>
          <a:stretch/>
        </p:blipFill>
        <p:spPr>
          <a:xfrm>
            <a:off x="609598" y="1581448"/>
            <a:ext cx="5330553" cy="4871888"/>
          </a:xfrm>
          <a:prstGeom prst="rect">
            <a:avLst/>
          </a:prstGeom>
        </p:spPr>
      </p:pic>
      <p:pic>
        <p:nvPicPr>
          <p:cNvPr id="4" name="Picture 3">
            <a:extLst>
              <a:ext uri="{FF2B5EF4-FFF2-40B4-BE49-F238E27FC236}">
                <a16:creationId xmlns:a16="http://schemas.microsoft.com/office/drawing/2014/main" id="{ABC3F1B2-B660-4E59-8EF4-A1BC267BB2CC}"/>
              </a:ext>
            </a:extLst>
          </p:cNvPr>
          <p:cNvPicPr>
            <a:picLocks noChangeAspect="1"/>
          </p:cNvPicPr>
          <p:nvPr/>
        </p:nvPicPr>
        <p:blipFill>
          <a:blip r:embed="rId3"/>
          <a:stretch>
            <a:fillRect/>
          </a:stretch>
        </p:blipFill>
        <p:spPr>
          <a:xfrm>
            <a:off x="6527225" y="2420888"/>
            <a:ext cx="2358571" cy="1320800"/>
          </a:xfrm>
          <a:prstGeom prst="rect">
            <a:avLst/>
          </a:prstGeom>
        </p:spPr>
      </p:pic>
    </p:spTree>
    <p:extLst>
      <p:ext uri="{BB962C8B-B14F-4D97-AF65-F5344CB8AC3E}">
        <p14:creationId xmlns:p14="http://schemas.microsoft.com/office/powerpoint/2010/main" val="267224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u="sng" dirty="0">
                <a:latin typeface="Debbie Hepplewhite Print Font" panose="03050602040000000000" pitchFamily="66" charset="0"/>
              </a:rPr>
              <a:t>Year 2 Expectations</a:t>
            </a:r>
          </a:p>
        </p:txBody>
      </p:sp>
      <p:sp>
        <p:nvSpPr>
          <p:cNvPr id="2" name="Content Placeholder 1"/>
          <p:cNvSpPr>
            <a:spLocks noGrp="1"/>
          </p:cNvSpPr>
          <p:nvPr>
            <p:ph idx="1"/>
          </p:nvPr>
        </p:nvSpPr>
        <p:spPr>
          <a:xfrm>
            <a:off x="332545" y="1667860"/>
            <a:ext cx="5766397" cy="4263546"/>
          </a:xfrm>
        </p:spPr>
        <p:txBody>
          <a:bodyPr vert="horz" lIns="91440" tIns="45720" rIns="91440" bIns="45720" rtlCol="0" anchor="t">
            <a:normAutofit/>
          </a:bodyPr>
          <a:lstStyle/>
          <a:p>
            <a:pPr marL="0" indent="0">
              <a:buNone/>
            </a:pPr>
            <a:r>
              <a:rPr lang="en-GB" sz="2000" dirty="0">
                <a:solidFill>
                  <a:schemeClr val="tx1"/>
                </a:solidFill>
                <a:highlight>
                  <a:srgbClr val="FFFF00"/>
                </a:highlight>
                <a:latin typeface="Comic Sans MS"/>
              </a:rPr>
              <a:t>The SATs tests are no longer compulsory!</a:t>
            </a:r>
          </a:p>
          <a:p>
            <a:pPr marL="0" indent="0">
              <a:buNone/>
            </a:pPr>
            <a:r>
              <a:rPr lang="en-GB" sz="2000" dirty="0">
                <a:solidFill>
                  <a:schemeClr val="tx1"/>
                </a:solidFill>
                <a:highlight>
                  <a:srgbClr val="FFFF00"/>
                </a:highlight>
                <a:latin typeface="Comic Sans MS"/>
              </a:rPr>
              <a:t>But it is a good way to assess your child, so we will be continuing testing but in an informal way. </a:t>
            </a:r>
          </a:p>
          <a:p>
            <a:pPr marL="0" indent="0">
              <a:buNone/>
            </a:pPr>
            <a:endParaRPr lang="en-GB" sz="2000" dirty="0">
              <a:solidFill>
                <a:schemeClr val="tx1"/>
              </a:solidFill>
              <a:highlight>
                <a:srgbClr val="FFFF00"/>
              </a:highlight>
              <a:latin typeface="Comic Sans MS"/>
            </a:endParaRPr>
          </a:p>
          <a:p>
            <a:r>
              <a:rPr lang="en-GB" sz="2000" dirty="0">
                <a:solidFill>
                  <a:schemeClr val="tx1"/>
                </a:solidFill>
                <a:latin typeface="Comic Sans MS" panose="030F0902030302020204" pitchFamily="66" charset="0"/>
              </a:rPr>
              <a:t>2 Reading Comprehension test papers</a:t>
            </a:r>
          </a:p>
          <a:p>
            <a:r>
              <a:rPr lang="en-GB" sz="2000" dirty="0">
                <a:solidFill>
                  <a:schemeClr val="tx1"/>
                </a:solidFill>
                <a:latin typeface="Comic Sans MS" panose="030F0902030302020204" pitchFamily="66" charset="0"/>
              </a:rPr>
              <a:t>Maths Arithmetic paper</a:t>
            </a:r>
          </a:p>
          <a:p>
            <a:r>
              <a:rPr lang="en-GB" sz="2000" dirty="0">
                <a:solidFill>
                  <a:schemeClr val="tx1"/>
                </a:solidFill>
                <a:latin typeface="Comic Sans MS" panose="030F0902030302020204" pitchFamily="66" charset="0"/>
              </a:rPr>
              <a:t>Maths Reasoning paper</a:t>
            </a:r>
          </a:p>
          <a:p>
            <a:r>
              <a:rPr lang="en-GB" sz="2000" dirty="0">
                <a:solidFill>
                  <a:schemeClr val="tx1"/>
                </a:solidFill>
                <a:latin typeface="Comic Sans MS" panose="030F0902030302020204" pitchFamily="66" charset="0"/>
              </a:rPr>
              <a:t>Spelling test</a:t>
            </a:r>
          </a:p>
          <a:p>
            <a:r>
              <a:rPr lang="en-GB" sz="2000" dirty="0">
                <a:solidFill>
                  <a:schemeClr val="tx1"/>
                </a:solidFill>
                <a:latin typeface="Comic Sans MS" panose="030F0902030302020204" pitchFamily="66" charset="0"/>
              </a:rPr>
              <a:t>Spelling, Punctuation and Grammar Paper</a:t>
            </a:r>
          </a:p>
          <a:p>
            <a:endParaRPr lang="en-GB" sz="2000" dirty="0">
              <a:solidFill>
                <a:schemeClr val="tx1"/>
              </a:solidFill>
              <a:latin typeface="Comic Sans MS" panose="030F0902030302020204" pitchFamily="66" charset="0"/>
            </a:endParaRPr>
          </a:p>
        </p:txBody>
      </p:sp>
      <p:pic>
        <p:nvPicPr>
          <p:cNvPr id="6" name="Picture 6" descr="A screenshot of a cell phone&#10;&#10;Description automatically generated">
            <a:extLst>
              <a:ext uri="{FF2B5EF4-FFF2-40B4-BE49-F238E27FC236}">
                <a16:creationId xmlns:a16="http://schemas.microsoft.com/office/drawing/2014/main" id="{EBDD31B6-9474-DD85-908B-832569207E48}"/>
              </a:ext>
            </a:extLst>
          </p:cNvPr>
          <p:cNvPicPr>
            <a:picLocks noChangeAspect="1"/>
          </p:cNvPicPr>
          <p:nvPr/>
        </p:nvPicPr>
        <p:blipFill>
          <a:blip r:embed="rId2"/>
          <a:stretch>
            <a:fillRect/>
          </a:stretch>
        </p:blipFill>
        <p:spPr>
          <a:xfrm rot="420000">
            <a:off x="6364621" y="2056119"/>
            <a:ext cx="2258976" cy="3201425"/>
          </a:xfrm>
          <a:prstGeom prst="rect">
            <a:avLst/>
          </a:prstGeom>
        </p:spPr>
      </p:pic>
    </p:spTree>
    <p:extLst>
      <p:ext uri="{BB962C8B-B14F-4D97-AF65-F5344CB8AC3E}">
        <p14:creationId xmlns:p14="http://schemas.microsoft.com/office/powerpoint/2010/main" val="161236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370262"/>
            <a:ext cx="5114529" cy="1320800"/>
          </a:xfrm>
        </p:spPr>
        <p:txBody>
          <a:bodyPr>
            <a:normAutofit/>
          </a:bodyPr>
          <a:lstStyle/>
          <a:p>
            <a:pPr algn="ctr"/>
            <a:r>
              <a:rPr lang="en-GB" u="sng" dirty="0">
                <a:latin typeface="Debbie Hepplewhite Print Font" panose="03050602040000000000" pitchFamily="66" charset="0"/>
              </a:rPr>
              <a:t>Phonics and Spellings</a:t>
            </a:r>
            <a:endParaRPr lang="en-US" u="sng" dirty="0">
              <a:latin typeface="Debbie Hepplewhite Print Font" panose="03050602040000000000" pitchFamily="66" charset="0"/>
            </a:endParaRPr>
          </a:p>
        </p:txBody>
      </p:sp>
      <p:sp>
        <p:nvSpPr>
          <p:cNvPr id="2" name="Content Placeholder 1"/>
          <p:cNvSpPr>
            <a:spLocks noGrp="1"/>
          </p:cNvSpPr>
          <p:nvPr>
            <p:ph idx="1"/>
          </p:nvPr>
        </p:nvSpPr>
        <p:spPr>
          <a:xfrm>
            <a:off x="19432" y="2070074"/>
            <a:ext cx="7408333" cy="4437112"/>
          </a:xfrm>
        </p:spPr>
        <p:txBody>
          <a:bodyPr>
            <a:normAutofit/>
          </a:bodyPr>
          <a:lstStyle/>
          <a:p>
            <a:pPr>
              <a:lnSpc>
                <a:spcPct val="150000"/>
              </a:lnSpc>
            </a:pPr>
            <a:r>
              <a:rPr lang="en-GB" sz="1900" dirty="0">
                <a:solidFill>
                  <a:schemeClr val="tx1"/>
                </a:solidFill>
                <a:latin typeface="Debbie Hepplewhite Print Font" panose="03050602040000000000" pitchFamily="66" charset="0"/>
              </a:rPr>
              <a:t>In the Autumn term, we will continue with daily phonics lessons. Throughout the year, children who require phonics support will continue to take part in daily phonics lessons.</a:t>
            </a:r>
          </a:p>
          <a:p>
            <a:pPr>
              <a:lnSpc>
                <a:spcPct val="150000"/>
              </a:lnSpc>
            </a:pPr>
            <a:r>
              <a:rPr lang="en-GB" sz="1900" dirty="0">
                <a:solidFill>
                  <a:schemeClr val="tx1"/>
                </a:solidFill>
                <a:latin typeface="Debbie Hepplewhite Print Font" panose="03050602040000000000" pitchFamily="66" charset="0"/>
              </a:rPr>
              <a:t>Children will be given a half termly spelling sheet with spellings to be learnt for a weekly test. </a:t>
            </a:r>
            <a:endParaRPr lang="en-GB" dirty="0">
              <a:latin typeface="Comic Sans MS" panose="030F0902030302020204" pitchFamily="66" charset="0"/>
            </a:endParaRPr>
          </a:p>
          <a:p>
            <a:endParaRPr lang="en-GB" dirty="0">
              <a:latin typeface="Comic Sans MS" panose="030F0902030302020204" pitchFamily="66" charset="0"/>
            </a:endParaRPr>
          </a:p>
          <a:p>
            <a:endParaRPr lang="en-US" dirty="0">
              <a:latin typeface="Comic Sans MS" panose="030F0902030302020204" pitchFamily="66"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726277">
            <a:off x="6023934" y="740274"/>
            <a:ext cx="2622967" cy="102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descr="A group of books with pictures&#10;&#10;Description automatically generated">
            <a:extLst>
              <a:ext uri="{FF2B5EF4-FFF2-40B4-BE49-F238E27FC236}">
                <a16:creationId xmlns:a16="http://schemas.microsoft.com/office/drawing/2014/main" id="{776A1BF6-B6F7-30A1-DAC7-A4B861F2B4A2}"/>
              </a:ext>
            </a:extLst>
          </p:cNvPr>
          <p:cNvPicPr>
            <a:picLocks noChangeAspect="1"/>
          </p:cNvPicPr>
          <p:nvPr/>
        </p:nvPicPr>
        <p:blipFill>
          <a:blip r:embed="rId3"/>
          <a:stretch>
            <a:fillRect/>
          </a:stretch>
        </p:blipFill>
        <p:spPr>
          <a:xfrm>
            <a:off x="2627784" y="5346987"/>
            <a:ext cx="1607139" cy="1254271"/>
          </a:xfrm>
          <a:prstGeom prst="rect">
            <a:avLst/>
          </a:prstGeom>
        </p:spPr>
      </p:pic>
      <p:pic>
        <p:nvPicPr>
          <p:cNvPr id="8" name="Picture 8" descr="A green stuffed animal with black spots&#10;&#10;Description automatically generated">
            <a:extLst>
              <a:ext uri="{FF2B5EF4-FFF2-40B4-BE49-F238E27FC236}">
                <a16:creationId xmlns:a16="http://schemas.microsoft.com/office/drawing/2014/main" id="{607B1C41-8EB8-5B9D-07B9-44D4DC146DF1}"/>
              </a:ext>
            </a:extLst>
          </p:cNvPr>
          <p:cNvPicPr>
            <a:picLocks noChangeAspect="1"/>
          </p:cNvPicPr>
          <p:nvPr/>
        </p:nvPicPr>
        <p:blipFill>
          <a:blip r:embed="rId4"/>
          <a:stretch>
            <a:fillRect/>
          </a:stretch>
        </p:blipFill>
        <p:spPr>
          <a:xfrm>
            <a:off x="5342766" y="5373216"/>
            <a:ext cx="1992653" cy="929116"/>
          </a:xfrm>
          <a:prstGeom prst="rect">
            <a:avLst/>
          </a:prstGeom>
        </p:spPr>
      </p:pic>
    </p:spTree>
    <p:extLst>
      <p:ext uri="{BB962C8B-B14F-4D97-AF65-F5344CB8AC3E}">
        <p14:creationId xmlns:p14="http://schemas.microsoft.com/office/powerpoint/2010/main" val="10137874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2236</TotalTime>
  <Words>1234</Words>
  <Application>Microsoft Office PowerPoint</Application>
  <PresentationFormat>On-screen Show (4:3)</PresentationFormat>
  <Paragraphs>176</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PowerPoint Presentation</vt:lpstr>
      <vt:lpstr>The Year 2 Team!</vt:lpstr>
      <vt:lpstr>Snack and Lunch</vt:lpstr>
      <vt:lpstr>What will your child need?</vt:lpstr>
      <vt:lpstr>Uniform expectations</vt:lpstr>
      <vt:lpstr>Building Learning Power Characters</vt:lpstr>
      <vt:lpstr>Behaviour &amp; consequences </vt:lpstr>
      <vt:lpstr>Year 2 Expectations</vt:lpstr>
      <vt:lpstr>Phonics and Spellings</vt:lpstr>
      <vt:lpstr>Reading</vt:lpstr>
      <vt:lpstr>Examples of Inference Questions</vt:lpstr>
      <vt:lpstr>PowerPoint Presentation</vt:lpstr>
      <vt:lpstr>Writing in Year 2</vt:lpstr>
      <vt:lpstr>Maths in Year 2</vt:lpstr>
      <vt:lpstr>Maths Continued…</vt:lpstr>
      <vt:lpstr>Catholic Life in Year 2</vt:lpstr>
      <vt:lpstr>PowerPoint Presentation</vt:lpstr>
      <vt:lpstr>RSHE</vt:lpstr>
      <vt:lpstr>Home Learning</vt:lpstr>
      <vt:lpstr>Potential Trips...</vt:lpstr>
      <vt:lpstr>Online Safety at St Joseph’s </vt:lpstr>
      <vt:lpstr>Online Safety at St Joseph’s </vt:lpstr>
      <vt:lpstr>Online Safety at St Joseph’s </vt:lpstr>
      <vt:lpstr>Any questions please email –  Mrs Huston and Miss Haines year2oakclassroom@st-josephs-pri.worcs.sch.uk Miss Malpass year2pearclassrooms@st-josephs-pri.worcs.sch.uk  If you are interested in being a parent volunteer to help out on trips etc there is now a form that you can fill in at the office to show interest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Atkinson</dc:creator>
  <cp:lastModifiedBy>L Malpass</cp:lastModifiedBy>
  <cp:revision>367</cp:revision>
  <dcterms:created xsi:type="dcterms:W3CDTF">2017-06-14T18:06:17Z</dcterms:created>
  <dcterms:modified xsi:type="dcterms:W3CDTF">2023-09-11T15:55:22Z</dcterms:modified>
</cp:coreProperties>
</file>