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8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4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7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6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9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0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8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2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4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2877832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English </a:t>
            </a:r>
            <a:br>
              <a:rPr lang="en-GB" sz="6600" dirty="0">
                <a:solidFill>
                  <a:srgbClr val="FFFFFF"/>
                </a:solidFill>
              </a:rPr>
            </a:br>
            <a:r>
              <a:rPr lang="en-GB" sz="6600" dirty="0">
                <a:solidFill>
                  <a:srgbClr val="FFFFFF"/>
                </a:solidFill>
              </a:rPr>
              <a:t>at St Joseph’s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Audio 3">
            <a:hlinkClick r:id="" action="ppaction://media"/>
            <a:extLst>
              <a:ext uri="{FF2B5EF4-FFF2-40B4-BE49-F238E27FC236}">
                <a16:creationId xmlns:a16="http://schemas.microsoft.com/office/drawing/2014/main" id="{252EB2F1-72DA-4838-B028-884AB7D41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57461" y="200025"/>
            <a:ext cx="812800" cy="812800"/>
          </a:xfrm>
          <a:prstGeom prst="rect">
            <a:avLst/>
          </a:prstGeom>
        </p:spPr>
      </p:pic>
      <p:pic>
        <p:nvPicPr>
          <p:cNvPr id="8" name="Picture 2" descr="St Joseph's Catholic Primary School, Warndon">
            <a:extLst>
              <a:ext uri="{FF2B5EF4-FFF2-40B4-BE49-F238E27FC236}">
                <a16:creationId xmlns:a16="http://schemas.microsoft.com/office/drawing/2014/main" id="{7F47B929-36F5-4C0D-9E30-DB14F19DB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01" y="3768392"/>
            <a:ext cx="5715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4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9F0C6E-E718-4894-B1F4-E833ED6AF2E8}"/>
              </a:ext>
            </a:extLst>
          </p:cNvPr>
          <p:cNvSpPr txBox="1"/>
          <p:nvPr/>
        </p:nvSpPr>
        <p:spPr>
          <a:xfrm>
            <a:off x="295275" y="2801657"/>
            <a:ext cx="1189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70707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u</a:t>
            </a:r>
            <a:r>
              <a:rPr lang="en-GB" sz="4000" b="1" dirty="0">
                <a:solidFill>
                  <a:srgbClr val="70707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nderstand the sound and spelling system and use this to read and spell accurately</a:t>
            </a:r>
            <a:endParaRPr lang="en-GB" sz="4000" dirty="0">
              <a:solidFill>
                <a:srgbClr val="707070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Audio 4">
            <a:hlinkClick r:id="" action="ppaction://media"/>
            <a:extLst>
              <a:ext uri="{FF2B5EF4-FFF2-40B4-BE49-F238E27FC236}">
                <a16:creationId xmlns:a16="http://schemas.microsoft.com/office/drawing/2014/main" id="{7EA36E60-3449-4F80-9CDD-60508FE6D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68517" y="626116"/>
            <a:ext cx="812800" cy="812800"/>
          </a:xfrm>
          <a:prstGeom prst="rect">
            <a:avLst/>
          </a:prstGeom>
        </p:spPr>
      </p:pic>
      <p:pic>
        <p:nvPicPr>
          <p:cNvPr id="9218" name="Picture 2" descr="Spelling Test Support - Advice for Parents (and Teachers)">
            <a:extLst>
              <a:ext uri="{FF2B5EF4-FFF2-40B4-BE49-F238E27FC236}">
                <a16:creationId xmlns:a16="http://schemas.microsoft.com/office/drawing/2014/main" id="{2348C177-7E22-46B3-A765-7B8311C3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53" y="3980169"/>
            <a:ext cx="2783457" cy="26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430C7-9B1E-4665-83B1-D8C25AF18F60}"/>
              </a:ext>
            </a:extLst>
          </p:cNvPr>
          <p:cNvSpPr txBox="1"/>
          <p:nvPr/>
        </p:nvSpPr>
        <p:spPr>
          <a:xfrm>
            <a:off x="142875" y="2967335"/>
            <a:ext cx="11934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70707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h</a:t>
            </a:r>
            <a:r>
              <a:rPr lang="en-GB" sz="4000" b="1" dirty="0">
                <a:solidFill>
                  <a:srgbClr val="70707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ave fluent, legible, cursive handwriting</a:t>
            </a:r>
            <a:endParaRPr lang="en-GB" sz="4000" dirty="0">
              <a:solidFill>
                <a:srgbClr val="707070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latin typeface="Candara Light" panose="020E0502030303020204" pitchFamily="34" charset="0"/>
            </a:endParaRPr>
          </a:p>
        </p:txBody>
      </p:sp>
      <p:pic>
        <p:nvPicPr>
          <p:cNvPr id="10" name="Audio 4">
            <a:hlinkClick r:id="" action="ppaction://media"/>
            <a:extLst>
              <a:ext uri="{FF2B5EF4-FFF2-40B4-BE49-F238E27FC236}">
                <a16:creationId xmlns:a16="http://schemas.microsoft.com/office/drawing/2014/main" id="{86700DEB-BB3E-4688-88B3-988252694E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5721" y="626116"/>
            <a:ext cx="812800" cy="812800"/>
          </a:xfrm>
          <a:prstGeom prst="rect">
            <a:avLst/>
          </a:prstGeom>
        </p:spPr>
      </p:pic>
      <p:pic>
        <p:nvPicPr>
          <p:cNvPr id="10242" name="Picture 2" descr="Hollydale School Handwriting Policy">
            <a:extLst>
              <a:ext uri="{FF2B5EF4-FFF2-40B4-BE49-F238E27FC236}">
                <a16:creationId xmlns:a16="http://schemas.microsoft.com/office/drawing/2014/main" id="{C4EFD34A-1C5B-4BF1-82A9-7347C2421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037" y="3830004"/>
            <a:ext cx="5038484" cy="22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1C1E0CF-22E4-447F-AD29-5A03DE02C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164" y="2973388"/>
            <a:ext cx="11785600" cy="165576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70707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u</a:t>
            </a:r>
            <a:r>
              <a:rPr lang="en-GB" sz="4000" b="1" dirty="0">
                <a:solidFill>
                  <a:srgbClr val="70707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nderstand and be able to write in a range of genres in fiction and poetry</a:t>
            </a:r>
            <a:endParaRPr lang="en-GB" sz="4000" dirty="0">
              <a:solidFill>
                <a:srgbClr val="707070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latin typeface="Candara Light" panose="020E0502030303020204" pitchFamily="34" charset="0"/>
            </a:endParaRPr>
          </a:p>
        </p:txBody>
      </p:sp>
      <p:pic>
        <p:nvPicPr>
          <p:cNvPr id="11" name="Audio 4">
            <a:hlinkClick r:id="" action="ppaction://media"/>
            <a:extLst>
              <a:ext uri="{FF2B5EF4-FFF2-40B4-BE49-F238E27FC236}">
                <a16:creationId xmlns:a16="http://schemas.microsoft.com/office/drawing/2014/main" id="{E22C1BAC-A2AC-4BBF-8895-257535CDF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5721" y="628633"/>
            <a:ext cx="812800" cy="812800"/>
          </a:xfrm>
          <a:prstGeom prst="rect">
            <a:avLst/>
          </a:prstGeom>
        </p:spPr>
      </p:pic>
      <p:pic>
        <p:nvPicPr>
          <p:cNvPr id="11266" name="Picture 2" descr="Презентация на тему: &amp;quot;G ENRES OF L ITERATURE Fiction Non-Fiction Poetry.&amp;quot;.  Скачать бесплатно и без регистрации.">
            <a:extLst>
              <a:ext uri="{FF2B5EF4-FFF2-40B4-BE49-F238E27FC236}">
                <a16:creationId xmlns:a16="http://schemas.microsoft.com/office/drawing/2014/main" id="{06C92C24-3210-4465-A064-533D8AB91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1" t="21573" r="8763" b="10502"/>
          <a:stretch/>
        </p:blipFill>
        <p:spPr bwMode="auto">
          <a:xfrm>
            <a:off x="4871084" y="4410075"/>
            <a:ext cx="265176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1C1E0CF-22E4-447F-AD29-5A03DE02C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01" y="2750461"/>
            <a:ext cx="11785600" cy="165576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70707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u</a:t>
            </a:r>
            <a:r>
              <a:rPr lang="en-GB" sz="4000" b="1" dirty="0">
                <a:solidFill>
                  <a:srgbClr val="70707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nderstand and be familiar with some of the ways in which narratives are structured through basic literary ideas of setting, character and plot</a:t>
            </a:r>
            <a:endParaRPr lang="en-GB" sz="4000" dirty="0">
              <a:solidFill>
                <a:srgbClr val="707070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latin typeface="Candara Light" panose="020E0502030303020204" pitchFamily="34" charset="0"/>
            </a:endParaRPr>
          </a:p>
        </p:txBody>
      </p:sp>
      <p:pic>
        <p:nvPicPr>
          <p:cNvPr id="11" name="Audio 4">
            <a:hlinkClick r:id="" action="ppaction://media"/>
            <a:extLst>
              <a:ext uri="{FF2B5EF4-FFF2-40B4-BE49-F238E27FC236}">
                <a16:creationId xmlns:a16="http://schemas.microsoft.com/office/drawing/2014/main" id="{E22C1BAC-A2AC-4BBF-8895-257535CDF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5721" y="628633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3CC5C-C39D-49D0-B853-072C7F41A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472" y="4807020"/>
            <a:ext cx="1861376" cy="18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1C1E0CF-22E4-447F-AD29-5A03DE02C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304" y="2731322"/>
            <a:ext cx="11785600" cy="165576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70707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u</a:t>
            </a:r>
            <a:r>
              <a:rPr lang="en-GB" sz="4000" b="1" dirty="0">
                <a:solidFill>
                  <a:srgbClr val="70707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nderstand, use and be able to write a range of non-fiction texts</a:t>
            </a:r>
            <a:endParaRPr lang="en-GB" sz="4000" dirty="0">
              <a:solidFill>
                <a:srgbClr val="707070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latin typeface="Candara Light" panose="020E0502030303020204" pitchFamily="34" charset="0"/>
            </a:endParaRPr>
          </a:p>
        </p:txBody>
      </p:sp>
      <p:pic>
        <p:nvPicPr>
          <p:cNvPr id="11" name="Audio 4">
            <a:hlinkClick r:id="" action="ppaction://media"/>
            <a:extLst>
              <a:ext uri="{FF2B5EF4-FFF2-40B4-BE49-F238E27FC236}">
                <a16:creationId xmlns:a16="http://schemas.microsoft.com/office/drawing/2014/main" id="{E22C1BAC-A2AC-4BBF-8895-257535CDF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5721" y="628633"/>
            <a:ext cx="812800" cy="812800"/>
          </a:xfrm>
          <a:prstGeom prst="rect">
            <a:avLst/>
          </a:prstGeom>
        </p:spPr>
      </p:pic>
      <p:pic>
        <p:nvPicPr>
          <p:cNvPr id="12290" name="Picture 2" descr="Nonfiction Books for 7-Year-Olds - Imagination Soup">
            <a:extLst>
              <a:ext uri="{FF2B5EF4-FFF2-40B4-BE49-F238E27FC236}">
                <a16:creationId xmlns:a16="http://schemas.microsoft.com/office/drawing/2014/main" id="{DF28B98A-81CE-4FB0-9141-7E8FEB807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176" y="4167721"/>
            <a:ext cx="4591050" cy="250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1C1E0CF-22E4-447F-AD29-5A03DE02C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164" y="2973388"/>
            <a:ext cx="11785600" cy="165576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70707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p</a:t>
            </a:r>
            <a:r>
              <a:rPr lang="en-GB" sz="4000" b="1" dirty="0">
                <a:solidFill>
                  <a:srgbClr val="70707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lan, draft, revise and edit their writing</a:t>
            </a:r>
            <a:endParaRPr lang="en-GB" sz="4000" dirty="0">
              <a:solidFill>
                <a:srgbClr val="707070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dirty="0">
              <a:solidFill>
                <a:srgbClr val="7070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latin typeface="Candara Light" panose="020E0502030303020204" pitchFamily="34" charset="0"/>
            </a:endParaRPr>
          </a:p>
        </p:txBody>
      </p:sp>
      <p:pic>
        <p:nvPicPr>
          <p:cNvPr id="11" name="Audio 4">
            <a:hlinkClick r:id="" action="ppaction://media"/>
            <a:extLst>
              <a:ext uri="{FF2B5EF4-FFF2-40B4-BE49-F238E27FC236}">
                <a16:creationId xmlns:a16="http://schemas.microsoft.com/office/drawing/2014/main" id="{E22C1BAC-A2AC-4BBF-8895-257535CDF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5721" y="628633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A4AD7A-FA6C-4E4D-8F49-9067DCE81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151" y="4143375"/>
            <a:ext cx="46196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1C1E0CF-22E4-447F-AD29-5A03DE02C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01" y="2877832"/>
            <a:ext cx="11785600" cy="165576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70707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h</a:t>
            </a:r>
            <a:r>
              <a:rPr lang="en-GB" sz="4000" b="1" dirty="0">
                <a:solidFill>
                  <a:srgbClr val="70707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ave a suitable technical vocabulary through which to understand and discuss their reading and writing</a:t>
            </a:r>
            <a:endParaRPr lang="en-GB" sz="4000" dirty="0">
              <a:solidFill>
                <a:srgbClr val="707070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latin typeface="Candara Light" panose="020E0502030303020204" pitchFamily="34" charset="0"/>
            </a:endParaRPr>
          </a:p>
        </p:txBody>
      </p:sp>
      <p:pic>
        <p:nvPicPr>
          <p:cNvPr id="11" name="Audio 4">
            <a:hlinkClick r:id="" action="ppaction://media"/>
            <a:extLst>
              <a:ext uri="{FF2B5EF4-FFF2-40B4-BE49-F238E27FC236}">
                <a16:creationId xmlns:a16="http://schemas.microsoft.com/office/drawing/2014/main" id="{E22C1BAC-A2AC-4BBF-8895-257535CDF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5721" y="628633"/>
            <a:ext cx="812800" cy="812800"/>
          </a:xfrm>
          <a:prstGeom prst="rect">
            <a:avLst/>
          </a:prstGeom>
        </p:spPr>
      </p:pic>
      <p:pic>
        <p:nvPicPr>
          <p:cNvPr id="13314" name="Picture 2" descr="7 ways to learn vocabulary in the 21st century | EN Inglés">
            <a:extLst>
              <a:ext uri="{FF2B5EF4-FFF2-40B4-BE49-F238E27FC236}">
                <a16:creationId xmlns:a16="http://schemas.microsoft.com/office/drawing/2014/main" id="{14A6AC71-9971-44D4-8416-61A92F43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93" y="4400550"/>
            <a:ext cx="30384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1C1E0CF-22E4-447F-AD29-5A03DE02C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164" y="2973388"/>
            <a:ext cx="11785600" cy="165576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70707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develop imagination, inventiveness and critical awareness when reading and writing.</a:t>
            </a:r>
            <a:endParaRPr lang="en-GB" sz="4000" dirty="0">
              <a:solidFill>
                <a:srgbClr val="707070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latin typeface="Candara Light" panose="020E0502030303020204" pitchFamily="34" charset="0"/>
            </a:endParaRPr>
          </a:p>
        </p:txBody>
      </p:sp>
      <p:pic>
        <p:nvPicPr>
          <p:cNvPr id="11" name="Audio 4">
            <a:hlinkClick r:id="" action="ppaction://media"/>
            <a:extLst>
              <a:ext uri="{FF2B5EF4-FFF2-40B4-BE49-F238E27FC236}">
                <a16:creationId xmlns:a16="http://schemas.microsoft.com/office/drawing/2014/main" id="{E22C1BAC-A2AC-4BBF-8895-257535CDF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5721" y="628633"/>
            <a:ext cx="812800" cy="812800"/>
          </a:xfrm>
          <a:prstGeom prst="rect">
            <a:avLst/>
          </a:prstGeom>
        </p:spPr>
      </p:pic>
      <p:pic>
        <p:nvPicPr>
          <p:cNvPr id="14338" name="Picture 2" descr="Just Reading and Writing in English | 生活英语读写| edX">
            <a:extLst>
              <a:ext uri="{FF2B5EF4-FFF2-40B4-BE49-F238E27FC236}">
                <a16:creationId xmlns:a16="http://schemas.microsoft.com/office/drawing/2014/main" id="{FF35CA75-DEE0-4B22-96B0-790BE773B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39" y="4559484"/>
            <a:ext cx="36004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54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When I leave St Joseph’s…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133350" y="3042397"/>
            <a:ext cx="1205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ndara Light" panose="020E0502030303020204" pitchFamily="34" charset="0"/>
              </a:rPr>
              <a:t>I am going to be able to write and read my own stories</a:t>
            </a:r>
            <a:r>
              <a:rPr lang="en-GB" sz="4000" b="1" dirty="0">
                <a:latin typeface="Candara Light" panose="020E0502030303020204" pitchFamily="34" charset="0"/>
              </a:rPr>
              <a:t>.</a:t>
            </a:r>
            <a:r>
              <a:rPr lang="en-GB" sz="4000" dirty="0">
                <a:latin typeface="Candara Light" panose="020E0502030303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BF880C-F0E0-458D-A384-0D8CE2676CB9}"/>
              </a:ext>
            </a:extLst>
          </p:cNvPr>
          <p:cNvSpPr txBox="1"/>
          <p:nvPr/>
        </p:nvSpPr>
        <p:spPr>
          <a:xfrm>
            <a:off x="7454222" y="4842476"/>
            <a:ext cx="3997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ndara Light" panose="020E0502030303020204" pitchFamily="34" charset="0"/>
              </a:rPr>
              <a:t>How will this happen? </a:t>
            </a:r>
          </a:p>
        </p:txBody>
      </p:sp>
      <p:pic>
        <p:nvPicPr>
          <p:cNvPr id="13" name="Audio 3">
            <a:hlinkClick r:id="" action="ppaction://media"/>
            <a:extLst>
              <a:ext uri="{FF2B5EF4-FFF2-40B4-BE49-F238E27FC236}">
                <a16:creationId xmlns:a16="http://schemas.microsoft.com/office/drawing/2014/main" id="{97B3E9CD-223A-4396-8F38-444146155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5284" y="108685"/>
            <a:ext cx="812800" cy="812800"/>
          </a:xfrm>
          <a:prstGeom prst="rect">
            <a:avLst/>
          </a:prstGeom>
        </p:spPr>
      </p:pic>
      <p:pic>
        <p:nvPicPr>
          <p:cNvPr id="3" name="Picture 2" descr="Buy KS1 &amp;amp; KS2 Stories From Around the World Books 10pk | TTS">
            <a:extLst>
              <a:ext uri="{FF2B5EF4-FFF2-40B4-BE49-F238E27FC236}">
                <a16:creationId xmlns:a16="http://schemas.microsoft.com/office/drawing/2014/main" id="{5C95F72E-2035-4EB0-BABC-ED7AB5DDD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6540" r="9363" b="3700"/>
          <a:stretch/>
        </p:blipFill>
        <p:spPr bwMode="auto">
          <a:xfrm>
            <a:off x="251460" y="3750283"/>
            <a:ext cx="3028950" cy="255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4A9CEF8-A897-4260-A280-1275A730AD80}"/>
              </a:ext>
            </a:extLst>
          </p:cNvPr>
          <p:cNvSpPr/>
          <p:nvPr/>
        </p:nvSpPr>
        <p:spPr>
          <a:xfrm>
            <a:off x="7180095" y="4388346"/>
            <a:ext cx="4812030" cy="1518673"/>
          </a:xfrm>
          <a:prstGeom prst="wedgeEllipseCallout">
            <a:avLst>
              <a:gd name="adj1" fmla="val 42825"/>
              <a:gd name="adj2" fmla="val 64005"/>
            </a:avLst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B5DCC5-FB63-4BEB-919E-46764F9F36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844"/>
          <a:stretch/>
        </p:blipFill>
        <p:spPr>
          <a:xfrm>
            <a:off x="3371775" y="4842476"/>
            <a:ext cx="3542006" cy="191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638881" y="2712323"/>
            <a:ext cx="11337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70707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e</a:t>
            </a:r>
            <a:r>
              <a:rPr lang="en-GB" sz="4000" b="1" dirty="0">
                <a:solidFill>
                  <a:srgbClr val="70707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xpress my thoughts and ideas with confidence in a manner appropriate to the situation</a:t>
            </a:r>
            <a:endParaRPr lang="en-GB" sz="4000" dirty="0">
              <a:solidFill>
                <a:srgbClr val="707070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16" name="Audio 3">
            <a:hlinkClick r:id="" action="ppaction://media"/>
            <a:extLst>
              <a:ext uri="{FF2B5EF4-FFF2-40B4-BE49-F238E27FC236}">
                <a16:creationId xmlns:a16="http://schemas.microsoft.com/office/drawing/2014/main" id="{D28105C4-B209-415C-84A1-156783A439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7475" y="536782"/>
            <a:ext cx="812800" cy="812800"/>
          </a:xfrm>
          <a:prstGeom prst="rect">
            <a:avLst/>
          </a:prstGeom>
        </p:spPr>
      </p:pic>
      <p:pic>
        <p:nvPicPr>
          <p:cNvPr id="2050" name="Picture 2" descr="Feelings Activities">
            <a:extLst>
              <a:ext uri="{FF2B5EF4-FFF2-40B4-BE49-F238E27FC236}">
                <a16:creationId xmlns:a16="http://schemas.microsoft.com/office/drawing/2014/main" id="{DA470E0D-E0BA-4809-B7CE-7AF555B98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5251" r="5367" b="1340"/>
          <a:stretch/>
        </p:blipFill>
        <p:spPr bwMode="auto">
          <a:xfrm>
            <a:off x="4941417" y="4101869"/>
            <a:ext cx="2732145" cy="272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89F6C0-DEDD-4298-9011-17152DBA0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9523" y="5173808"/>
            <a:ext cx="3076575" cy="1311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6FA9B0-2F18-43AF-B41E-396DDA9227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010"/>
          <a:stretch/>
        </p:blipFill>
        <p:spPr>
          <a:xfrm>
            <a:off x="320109" y="5117381"/>
            <a:ext cx="3134515" cy="124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9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262891" y="3175144"/>
            <a:ext cx="11713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70707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l</a:t>
            </a:r>
            <a:r>
              <a:rPr lang="en-GB" sz="4000" b="1" dirty="0">
                <a:solidFill>
                  <a:srgbClr val="70707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isten to the ideas of others and respond thoughtfully and appropriately</a:t>
            </a:r>
            <a:endParaRPr lang="en-GB" sz="4000" dirty="0">
              <a:solidFill>
                <a:srgbClr val="707070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19" name="Audio 4">
            <a:hlinkClick r:id="" action="ppaction://media"/>
            <a:extLst>
              <a:ext uri="{FF2B5EF4-FFF2-40B4-BE49-F238E27FC236}">
                <a16:creationId xmlns:a16="http://schemas.microsoft.com/office/drawing/2014/main" id="{45064B6E-DE37-481E-B636-0A7644C5B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5477" y="390525"/>
            <a:ext cx="812800" cy="812800"/>
          </a:xfrm>
          <a:prstGeom prst="rect">
            <a:avLst/>
          </a:prstGeom>
        </p:spPr>
      </p:pic>
      <p:pic>
        <p:nvPicPr>
          <p:cNvPr id="3074" name="Picture 2" descr="Listen to Learn">
            <a:extLst>
              <a:ext uri="{FF2B5EF4-FFF2-40B4-BE49-F238E27FC236}">
                <a16:creationId xmlns:a16="http://schemas.microsoft.com/office/drawing/2014/main" id="{5901C83D-3B6D-42D6-8FEF-87AADC26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333" y="4703316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425091" y="3390588"/>
            <a:ext cx="11337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70707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p</a:t>
            </a:r>
            <a:r>
              <a:rPr lang="en-GB" sz="4000" b="1" dirty="0">
                <a:solidFill>
                  <a:srgbClr val="70707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erform to small and large groups in a variety of ways</a:t>
            </a:r>
            <a:endParaRPr lang="en-GB" sz="4000" dirty="0">
              <a:solidFill>
                <a:srgbClr val="707070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16" name="Audio 4">
            <a:hlinkClick r:id="" action="ppaction://media"/>
            <a:extLst>
              <a:ext uri="{FF2B5EF4-FFF2-40B4-BE49-F238E27FC236}">
                <a16:creationId xmlns:a16="http://schemas.microsoft.com/office/drawing/2014/main" id="{93B5FA8E-6FFA-4CA1-B83B-119BC7393D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5721" y="332875"/>
            <a:ext cx="812800" cy="812800"/>
          </a:xfrm>
          <a:prstGeom prst="rect">
            <a:avLst/>
          </a:prstGeom>
        </p:spPr>
      </p:pic>
      <p:pic>
        <p:nvPicPr>
          <p:cNvPr id="4098" name="Picture 2" descr="Small groups lead; large ones control">
            <a:extLst>
              <a:ext uri="{FF2B5EF4-FFF2-40B4-BE49-F238E27FC236}">
                <a16:creationId xmlns:a16="http://schemas.microsoft.com/office/drawing/2014/main" id="{0449E0FF-3A7F-4CFA-AA6A-F787E4B1B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3398520" y="4714027"/>
            <a:ext cx="5173980" cy="14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9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have a…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638881" y="3175144"/>
            <a:ext cx="11337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70707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g</a:t>
            </a:r>
            <a:r>
              <a:rPr lang="en-GB" sz="4000" b="1" dirty="0">
                <a:solidFill>
                  <a:srgbClr val="70707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rowing vocabulary and take interest in words and their meaning</a:t>
            </a:r>
            <a:endParaRPr lang="en-GB" sz="4000" dirty="0">
              <a:solidFill>
                <a:srgbClr val="707070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13" name="Audio 4">
            <a:hlinkClick r:id="" action="ppaction://media"/>
            <a:extLst>
              <a:ext uri="{FF2B5EF4-FFF2-40B4-BE49-F238E27FC236}">
                <a16:creationId xmlns:a16="http://schemas.microsoft.com/office/drawing/2014/main" id="{DD3AC94A-8F53-4F4B-8F04-9DB30FD8B4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5721" y="416776"/>
            <a:ext cx="812800" cy="812800"/>
          </a:xfrm>
          <a:prstGeom prst="rect">
            <a:avLst/>
          </a:prstGeom>
        </p:spPr>
      </p:pic>
      <p:pic>
        <p:nvPicPr>
          <p:cNvPr id="5124" name="Picture 4" descr="Vocabulary – Learn Lead Grow">
            <a:extLst>
              <a:ext uri="{FF2B5EF4-FFF2-40B4-BE49-F238E27FC236}">
                <a16:creationId xmlns:a16="http://schemas.microsoft.com/office/drawing/2014/main" id="{5A8671C0-87F3-449D-8ED5-5F8129D3A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1"/>
          <a:stretch/>
        </p:blipFill>
        <p:spPr bwMode="auto">
          <a:xfrm>
            <a:off x="3009900" y="4553772"/>
            <a:ext cx="6172200" cy="21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638881" y="3175144"/>
            <a:ext cx="11337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70707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r</a:t>
            </a:r>
            <a:r>
              <a:rPr lang="en-GB" sz="4000" b="1" dirty="0">
                <a:solidFill>
                  <a:srgbClr val="70707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ead and write with enjoyment, confidence, fluency and understanding</a:t>
            </a:r>
            <a:endParaRPr lang="en-GB" sz="4000" dirty="0">
              <a:solidFill>
                <a:srgbClr val="707070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9" name="Audio 4">
            <a:hlinkClick r:id="" action="ppaction://media"/>
            <a:extLst>
              <a:ext uri="{FF2B5EF4-FFF2-40B4-BE49-F238E27FC236}">
                <a16:creationId xmlns:a16="http://schemas.microsoft.com/office/drawing/2014/main" id="{FD50DC15-C049-4F63-92EC-98628E5D79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68025" y="523875"/>
            <a:ext cx="812800" cy="812800"/>
          </a:xfrm>
          <a:prstGeom prst="rect">
            <a:avLst/>
          </a:prstGeom>
        </p:spPr>
      </p:pic>
      <p:pic>
        <p:nvPicPr>
          <p:cNvPr id="6146" name="Picture 2" descr="Are You Reading What You're Writing? Here's Why You Need To Say “Yes”">
            <a:extLst>
              <a:ext uri="{FF2B5EF4-FFF2-40B4-BE49-F238E27FC236}">
                <a16:creationId xmlns:a16="http://schemas.microsoft.com/office/drawing/2014/main" id="{8080FE84-93C3-49BF-8D36-08D76BA4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15" y="4650924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425091" y="2994066"/>
            <a:ext cx="11337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70707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orchestrate a full range of reading cues to monitor their reading and correct their mistakes</a:t>
            </a:r>
            <a:endParaRPr lang="en-GB" sz="4000" dirty="0">
              <a:solidFill>
                <a:srgbClr val="707070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latin typeface="Candara Light" panose="020E0502030303020204" pitchFamily="34" charset="0"/>
            </a:endParaRPr>
          </a:p>
        </p:txBody>
      </p:sp>
      <p:pic>
        <p:nvPicPr>
          <p:cNvPr id="8" name="Audio 4">
            <a:hlinkClick r:id="" action="ppaction://media"/>
            <a:extLst>
              <a:ext uri="{FF2B5EF4-FFF2-40B4-BE49-F238E27FC236}">
                <a16:creationId xmlns:a16="http://schemas.microsoft.com/office/drawing/2014/main" id="{1248F6AC-ACE9-4790-AEC9-10B7222B9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9450" y="289537"/>
            <a:ext cx="812800" cy="812800"/>
          </a:xfrm>
          <a:prstGeom prst="rect">
            <a:avLst/>
          </a:prstGeom>
        </p:spPr>
      </p:pic>
      <p:pic>
        <p:nvPicPr>
          <p:cNvPr id="7170" name="Picture 2" descr="Phonics for Kids | English for Preschooler Kids | Learn to Read -AT Words -  YouTube">
            <a:extLst>
              <a:ext uri="{FF2B5EF4-FFF2-40B4-BE49-F238E27FC236}">
                <a16:creationId xmlns:a16="http://schemas.microsoft.com/office/drawing/2014/main" id="{7497972A-4CB6-4147-BB6C-2D933B0F2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64058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E7C1D-D72E-4591-96D1-16DCD74FEAD9}"/>
              </a:ext>
            </a:extLst>
          </p:cNvPr>
          <p:cNvSpPr txBox="1"/>
          <p:nvPr/>
        </p:nvSpPr>
        <p:spPr>
          <a:xfrm>
            <a:off x="742950" y="2824991"/>
            <a:ext cx="1080557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70707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interested in books and read with enjoyment</a:t>
            </a:r>
            <a:endParaRPr lang="en-GB" sz="4000" dirty="0">
              <a:solidFill>
                <a:srgbClr val="707070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4800" dirty="0">
              <a:latin typeface="Candara Light" panose="020E0502030303020204" pitchFamily="34" charset="0"/>
            </a:endParaRPr>
          </a:p>
        </p:txBody>
      </p:sp>
      <p:pic>
        <p:nvPicPr>
          <p:cNvPr id="10" name="Audio 4">
            <a:hlinkClick r:id="" action="ppaction://media"/>
            <a:extLst>
              <a:ext uri="{FF2B5EF4-FFF2-40B4-BE49-F238E27FC236}">
                <a16:creationId xmlns:a16="http://schemas.microsoft.com/office/drawing/2014/main" id="{53BC34BC-5222-43AC-BC3F-8ADC457C3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5721" y="390525"/>
            <a:ext cx="812800" cy="812800"/>
          </a:xfrm>
          <a:prstGeom prst="rect">
            <a:avLst/>
          </a:prstGeom>
        </p:spPr>
      </p:pic>
      <p:pic>
        <p:nvPicPr>
          <p:cNvPr id="8194" name="Picture 2" descr="Pie Corbett&amp;#39;s Reading Spine Reception Pack x 12 - Scholastic Shop">
            <a:extLst>
              <a:ext uri="{FF2B5EF4-FFF2-40B4-BE49-F238E27FC236}">
                <a16:creationId xmlns:a16="http://schemas.microsoft.com/office/drawing/2014/main" id="{8CA76978-811D-4441-889D-F74AF4D4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275" y="3524794"/>
            <a:ext cx="3417945" cy="301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6582</TotalTime>
  <Words>299</Words>
  <Application>Microsoft Office PowerPoint</Application>
  <PresentationFormat>Widescreen</PresentationFormat>
  <Paragraphs>34</Paragraphs>
  <Slides>17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Candara Light</vt:lpstr>
      <vt:lpstr>Debbie Hepplewhite Print Font</vt:lpstr>
      <vt:lpstr>Modern Love</vt:lpstr>
      <vt:lpstr>The Hand</vt:lpstr>
      <vt:lpstr>SketchyVTI</vt:lpstr>
      <vt:lpstr>English  at St Joseph’s</vt:lpstr>
      <vt:lpstr>When I leave St Joseph’s…</vt:lpstr>
      <vt:lpstr>I will be able to…</vt:lpstr>
      <vt:lpstr>I will be able to…</vt:lpstr>
      <vt:lpstr>I will be able to…</vt:lpstr>
      <vt:lpstr>I will have a…</vt:lpstr>
      <vt:lpstr>I will be able to…</vt:lpstr>
      <vt:lpstr>I will be able to…</vt:lpstr>
      <vt:lpstr>I will be …</vt:lpstr>
      <vt:lpstr>I will …</vt:lpstr>
      <vt:lpstr>I will …</vt:lpstr>
      <vt:lpstr>I will be able to…</vt:lpstr>
      <vt:lpstr>I will be able to…</vt:lpstr>
      <vt:lpstr>I will be able to…</vt:lpstr>
      <vt:lpstr>I will be able to…</vt:lpstr>
      <vt:lpstr>I will be able to…</vt:lpstr>
      <vt:lpstr>I will be able to…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at St Joseph’s</dc:title>
  <dc:creator>Abigail Farmer</dc:creator>
  <cp:lastModifiedBy>Abi Farmer</cp:lastModifiedBy>
  <cp:revision>12</cp:revision>
  <dcterms:created xsi:type="dcterms:W3CDTF">2021-04-30T08:14:12Z</dcterms:created>
  <dcterms:modified xsi:type="dcterms:W3CDTF">2022-01-16T14:22:46Z</dcterms:modified>
</cp:coreProperties>
</file>