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notesMasterIdLst>
    <p:notesMasterId r:id="rId25"/>
  </p:notesMasterIdLst>
  <p:sldIdLst>
    <p:sldId id="256" r:id="rId5"/>
    <p:sldId id="257" r:id="rId6"/>
    <p:sldId id="274" r:id="rId7"/>
    <p:sldId id="275" r:id="rId8"/>
    <p:sldId id="258" r:id="rId9"/>
    <p:sldId id="266" r:id="rId10"/>
    <p:sldId id="259" r:id="rId11"/>
    <p:sldId id="260" r:id="rId12"/>
    <p:sldId id="265" r:id="rId13"/>
    <p:sldId id="262" r:id="rId14"/>
    <p:sldId id="267" r:id="rId15"/>
    <p:sldId id="261" r:id="rId16"/>
    <p:sldId id="272" r:id="rId17"/>
    <p:sldId id="273" r:id="rId18"/>
    <p:sldId id="276" r:id="rId19"/>
    <p:sldId id="271" r:id="rId20"/>
    <p:sldId id="264" r:id="rId21"/>
    <p:sldId id="268" r:id="rId22"/>
    <p:sldId id="269" r:id="rId23"/>
    <p:sldId id="270"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A4302B-1FE1-F657-7189-2F41C0655CED}" v="1" dt="2021-07-12T15:05:43.4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E857DA-059D-48FD-87AA-E33E365F4FE5}" type="datetimeFigureOut">
              <a:rPr lang="en-GB" smtClean="0"/>
              <a:t>14/06/2022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ADCEFE-1EC3-40B5-8880-58BF0D69445B}" type="slidenum">
              <a:rPr lang="en-GB" smtClean="0"/>
              <a:t>‹#›</a:t>
            </a:fld>
            <a:endParaRPr lang="en-GB"/>
          </a:p>
        </p:txBody>
      </p:sp>
    </p:spTree>
    <p:extLst>
      <p:ext uri="{BB962C8B-B14F-4D97-AF65-F5344CB8AC3E}">
        <p14:creationId xmlns:p14="http://schemas.microsoft.com/office/powerpoint/2010/main" val="4252199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BADCEFE-1EC3-40B5-8880-58BF0D69445B}" type="slidenum">
              <a:rPr lang="en-GB" smtClean="0"/>
              <a:t>8</a:t>
            </a:fld>
            <a:endParaRPr lang="en-GB"/>
          </a:p>
        </p:txBody>
      </p:sp>
    </p:spTree>
    <p:extLst>
      <p:ext uri="{BB962C8B-B14F-4D97-AF65-F5344CB8AC3E}">
        <p14:creationId xmlns:p14="http://schemas.microsoft.com/office/powerpoint/2010/main" val="1928400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BADCEFE-1EC3-40B5-8880-58BF0D69445B}" type="slidenum">
              <a:rPr lang="en-GB" smtClean="0"/>
              <a:t>10</a:t>
            </a:fld>
            <a:endParaRPr lang="en-GB"/>
          </a:p>
        </p:txBody>
      </p:sp>
    </p:spTree>
    <p:extLst>
      <p:ext uri="{BB962C8B-B14F-4D97-AF65-F5344CB8AC3E}">
        <p14:creationId xmlns:p14="http://schemas.microsoft.com/office/powerpoint/2010/main" val="1992372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BADCEFE-1EC3-40B5-8880-58BF0D69445B}" type="slidenum">
              <a:rPr lang="en-GB" smtClean="0"/>
              <a:t>17</a:t>
            </a:fld>
            <a:endParaRPr lang="en-GB"/>
          </a:p>
        </p:txBody>
      </p:sp>
    </p:spTree>
    <p:extLst>
      <p:ext uri="{BB962C8B-B14F-4D97-AF65-F5344CB8AC3E}">
        <p14:creationId xmlns:p14="http://schemas.microsoft.com/office/powerpoint/2010/main" val="1302903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BADCEFE-1EC3-40B5-8880-58BF0D69445B}" type="slidenum">
              <a:rPr lang="en-GB" smtClean="0"/>
              <a:t>19</a:t>
            </a:fld>
            <a:endParaRPr lang="en-GB"/>
          </a:p>
        </p:txBody>
      </p:sp>
    </p:spTree>
    <p:extLst>
      <p:ext uri="{BB962C8B-B14F-4D97-AF65-F5344CB8AC3E}">
        <p14:creationId xmlns:p14="http://schemas.microsoft.com/office/powerpoint/2010/main" val="22829833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65417" y="5054602"/>
            <a:ext cx="673276" cy="279400"/>
          </a:xfrm>
        </p:spPr>
        <p:txBody>
          <a:bodyPr/>
          <a:lstStyle/>
          <a:p>
            <a:fld id="{FD9CF00D-64B8-45BE-B696-2B2378F10B2F}" type="datetimeFigureOut">
              <a:rPr lang="en-GB" smtClean="0"/>
              <a:t>14/06/2022</a:t>
            </a:fld>
            <a:endParaRPr lang="en-GB"/>
          </a:p>
        </p:txBody>
      </p:sp>
      <p:sp>
        <p:nvSpPr>
          <p:cNvPr id="5" name="Footer Placeholder 4"/>
          <p:cNvSpPr>
            <a:spLocks noGrp="1"/>
          </p:cNvSpPr>
          <p:nvPr>
            <p:ph type="ftr" sz="quarter" idx="11"/>
          </p:nvPr>
        </p:nvSpPr>
        <p:spPr>
          <a:xfrm>
            <a:off x="1921934" y="5054602"/>
            <a:ext cx="4064860" cy="279400"/>
          </a:xfrm>
        </p:spPr>
        <p:txBody>
          <a:bodyPr/>
          <a:lstStyle/>
          <a:p>
            <a:endParaRPr lang="en-GB"/>
          </a:p>
        </p:txBody>
      </p:sp>
      <p:sp>
        <p:nvSpPr>
          <p:cNvPr id="6" name="Slide Number Placeholder 5"/>
          <p:cNvSpPr>
            <a:spLocks noGrp="1"/>
          </p:cNvSpPr>
          <p:nvPr>
            <p:ph type="sldNum" sz="quarter" idx="12"/>
          </p:nvPr>
        </p:nvSpPr>
        <p:spPr>
          <a:xfrm>
            <a:off x="6817317" y="5054602"/>
            <a:ext cx="413483" cy="279400"/>
          </a:xfrm>
        </p:spPr>
        <p:txBody>
          <a:bodyPr/>
          <a:lstStyle/>
          <a:p>
            <a:fld id="{B6151979-DACD-4AB8-8D88-95F6A4990EBB}" type="slidenum">
              <a:rPr lang="en-GB" smtClean="0"/>
              <a:t>‹#›</a:t>
            </a:fld>
            <a:endParaRPr lang="en-GB"/>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1988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9CF00D-64B8-45BE-B696-2B2378F10B2F}" type="datetimeFigureOut">
              <a:rPr lang="en-GB" smtClean="0"/>
              <a:t>14/06/2022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151979-DACD-4AB8-8D88-95F6A4990EBB}" type="slidenum">
              <a:rPr lang="en-GB" smtClean="0"/>
              <a:t>‹#›</a:t>
            </a:fld>
            <a:endParaRPr lang="en-GB"/>
          </a:p>
        </p:txBody>
      </p:sp>
    </p:spTree>
    <p:extLst>
      <p:ext uri="{BB962C8B-B14F-4D97-AF65-F5344CB8AC3E}">
        <p14:creationId xmlns:p14="http://schemas.microsoft.com/office/powerpoint/2010/main" val="694781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9CF00D-64B8-45BE-B696-2B2378F10B2F}" type="datetimeFigureOut">
              <a:rPr lang="en-GB" smtClean="0"/>
              <a:t>14/06/2022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151979-DACD-4AB8-8D88-95F6A4990EBB}" type="slidenum">
              <a:rPr lang="en-GB" smtClean="0"/>
              <a:t>‹#›</a:t>
            </a:fld>
            <a:endParaRPr lang="en-GB"/>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2982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9CF00D-64B8-45BE-B696-2B2378F10B2F}" type="datetimeFigureOut">
              <a:rPr lang="en-GB" smtClean="0"/>
              <a:t>14/06/2022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151979-DACD-4AB8-8D88-95F6A4990EBB}" type="slidenum">
              <a:rPr lang="en-GB" smtClean="0"/>
              <a:t>‹#›</a:t>
            </a:fld>
            <a:endParaRPr lang="en-GB"/>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7852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9CF00D-64B8-45BE-B696-2B2378F10B2F}" type="datetimeFigureOut">
              <a:rPr lang="en-GB" smtClean="0"/>
              <a:t>14/06/2022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151979-DACD-4AB8-8D88-95F6A4990EBB}" type="slidenum">
              <a:rPr lang="en-GB" smtClean="0"/>
              <a:t>‹#›</a:t>
            </a:fld>
            <a:endParaRPr lang="en-GB"/>
          </a:p>
        </p:txBody>
      </p:sp>
    </p:spTree>
    <p:extLst>
      <p:ext uri="{BB962C8B-B14F-4D97-AF65-F5344CB8AC3E}">
        <p14:creationId xmlns:p14="http://schemas.microsoft.com/office/powerpoint/2010/main" val="149290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9CF00D-64B8-45BE-B696-2B2378F10B2F}" type="datetimeFigureOut">
              <a:rPr lang="en-GB" smtClean="0"/>
              <a:t>14/06/2022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151979-DACD-4AB8-8D88-95F6A4990EBB}" type="slidenum">
              <a:rPr lang="en-GB" smtClean="0"/>
              <a:t>‹#›</a:t>
            </a:fld>
            <a:endParaRPr lang="en-GB"/>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5313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9CF00D-64B8-45BE-B696-2B2378F10B2F}" type="datetimeFigureOut">
              <a:rPr lang="en-GB" smtClean="0"/>
              <a:t>14/06/2022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151979-DACD-4AB8-8D88-95F6A4990EBB}" type="slidenum">
              <a:rPr lang="en-GB" smtClean="0"/>
              <a:t>‹#›</a:t>
            </a:fld>
            <a:endParaRPr lang="en-GB"/>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2576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9CF00D-64B8-45BE-B696-2B2378F10B2F}" type="datetimeFigureOut">
              <a:rPr lang="en-GB" smtClean="0"/>
              <a:t>14/06/2022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151979-DACD-4AB8-8D88-95F6A4990EBB}" type="slidenum">
              <a:rPr lang="en-GB" smtClean="0"/>
              <a:t>‹#›</a:t>
            </a:fld>
            <a:endParaRPr lang="en-GB"/>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1622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9CF00D-64B8-45BE-B696-2B2378F10B2F}" type="datetimeFigureOut">
              <a:rPr lang="en-GB" smtClean="0"/>
              <a:t>14/06/2022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151979-DACD-4AB8-8D88-95F6A4990EBB}" type="slidenum">
              <a:rPr lang="en-GB" smtClean="0"/>
              <a:t>‹#›</a:t>
            </a:fld>
            <a:endParaRPr lang="en-GB"/>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3607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9CF00D-64B8-45BE-B696-2B2378F10B2F}" type="datetimeFigureOut">
              <a:rPr lang="en-GB" smtClean="0"/>
              <a:t>14/06/2022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151979-DACD-4AB8-8D88-95F6A4990EBB}" type="slidenum">
              <a:rPr lang="en-GB" smtClean="0"/>
              <a:t>‹#›</a:t>
            </a:fld>
            <a:endParaRPr lang="en-GB"/>
          </a:p>
        </p:txBody>
      </p:sp>
    </p:spTree>
    <p:extLst>
      <p:ext uri="{BB962C8B-B14F-4D97-AF65-F5344CB8AC3E}">
        <p14:creationId xmlns:p14="http://schemas.microsoft.com/office/powerpoint/2010/main" val="3570384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9CF00D-64B8-45BE-B696-2B2378F10B2F}" type="datetimeFigureOut">
              <a:rPr lang="en-GB" smtClean="0"/>
              <a:t>14/06/2022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151979-DACD-4AB8-8D88-95F6A4990EBB}" type="slidenum">
              <a:rPr lang="en-GB" smtClean="0"/>
              <a:t>‹#›</a:t>
            </a:fld>
            <a:endParaRPr lang="en-GB"/>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6539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9CF00D-64B8-45BE-B696-2B2378F10B2F}" type="datetimeFigureOut">
              <a:rPr lang="en-GB" smtClean="0"/>
              <a:t>14/06/2022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151979-DACD-4AB8-8D88-95F6A4990EBB}" type="slidenum">
              <a:rPr lang="en-GB" smtClean="0"/>
              <a:t>‹#›</a:t>
            </a:fld>
            <a:endParaRPr lang="en-GB"/>
          </a:p>
        </p:txBody>
      </p:sp>
    </p:spTree>
    <p:extLst>
      <p:ext uri="{BB962C8B-B14F-4D97-AF65-F5344CB8AC3E}">
        <p14:creationId xmlns:p14="http://schemas.microsoft.com/office/powerpoint/2010/main" val="2905399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9CF00D-64B8-45BE-B696-2B2378F10B2F}" type="datetimeFigureOut">
              <a:rPr lang="en-GB" smtClean="0"/>
              <a:t>14/06/2022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6151979-DACD-4AB8-8D88-95F6A4990EBB}" type="slidenum">
              <a:rPr lang="en-GB" smtClean="0"/>
              <a:t>‹#›</a:t>
            </a:fld>
            <a:endParaRPr lang="en-GB"/>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4066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FD9CF00D-64B8-45BE-B696-2B2378F10B2F}" type="datetimeFigureOut">
              <a:rPr lang="en-GB" smtClean="0"/>
              <a:t>14/06/2022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6151979-DACD-4AB8-8D88-95F6A4990EBB}" type="slidenum">
              <a:rPr lang="en-GB" smtClean="0"/>
              <a:t>‹#›</a:t>
            </a:fld>
            <a:endParaRPr lang="en-GB"/>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6404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CF00D-64B8-45BE-B696-2B2378F10B2F}" type="datetimeFigureOut">
              <a:rPr lang="en-GB" smtClean="0"/>
              <a:t>14/06/2022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6151979-DACD-4AB8-8D88-95F6A4990EBB}" type="slidenum">
              <a:rPr lang="en-GB" smtClean="0"/>
              <a:t>‹#›</a:t>
            </a:fld>
            <a:endParaRPr lang="en-GB"/>
          </a:p>
        </p:txBody>
      </p:sp>
    </p:spTree>
    <p:extLst>
      <p:ext uri="{BB962C8B-B14F-4D97-AF65-F5344CB8AC3E}">
        <p14:creationId xmlns:p14="http://schemas.microsoft.com/office/powerpoint/2010/main" val="3779226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9CF00D-64B8-45BE-B696-2B2378F10B2F}" type="datetimeFigureOut">
              <a:rPr lang="en-GB" smtClean="0"/>
              <a:t>14/06/2022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151979-DACD-4AB8-8D88-95F6A4990EBB}" type="slidenum">
              <a:rPr lang="en-GB" smtClean="0"/>
              <a:t>‹#›</a:t>
            </a:fld>
            <a:endParaRPr lang="en-GB"/>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174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9CF00D-64B8-45BE-B696-2B2378F10B2F}" type="datetimeFigureOut">
              <a:rPr lang="en-GB" smtClean="0"/>
              <a:t>14/06/2022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151979-DACD-4AB8-8D88-95F6A4990EBB}" type="slidenum">
              <a:rPr lang="en-GB" smtClean="0"/>
              <a:t>‹#›</a:t>
            </a:fld>
            <a:endParaRPr lang="en-GB"/>
          </a:p>
        </p:txBody>
      </p:sp>
    </p:spTree>
    <p:extLst>
      <p:ext uri="{BB962C8B-B14F-4D97-AF65-F5344CB8AC3E}">
        <p14:creationId xmlns:p14="http://schemas.microsoft.com/office/powerpoint/2010/main" val="379160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D9CF00D-64B8-45BE-B696-2B2378F10B2F}" type="datetimeFigureOut">
              <a:rPr lang="en-GB" smtClean="0"/>
              <a:t>14/06/2022</a:t>
            </a:fld>
            <a:endParaRPr lang="en-GB"/>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51979-DACD-4AB8-8D88-95F6A4990EBB}" type="slidenum">
              <a:rPr lang="en-GB" smtClean="0"/>
              <a:t>‹#›</a:t>
            </a:fld>
            <a:endParaRPr lang="en-GB"/>
          </a:p>
        </p:txBody>
      </p:sp>
    </p:spTree>
    <p:extLst>
      <p:ext uri="{BB962C8B-B14F-4D97-AF65-F5344CB8AC3E}">
        <p14:creationId xmlns:p14="http://schemas.microsoft.com/office/powerpoint/2010/main" val="97757858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nspcc.org.uk/preventing-abuse/keeping-children-safe/online-safety/" TargetMode="External"/><Relationship Id="rId2" Type="http://schemas.openxmlformats.org/officeDocument/2006/relationships/hyperlink" Target="https://www.saferinternet.org.uk/advice-centre/parents-and-carers" TargetMode="Externa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hyperlink" Target="https://www.thinkuknow.co.uk/parents/" TargetMode="External"/><Relationship Id="rId4" Type="http://schemas.openxmlformats.org/officeDocument/2006/relationships/hyperlink" Target="https://www.childnet.com/parents-and-carers" TargetMode="Externa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3.png"/><Relationship Id="rId5" Type="http://schemas.openxmlformats.org/officeDocument/2006/relationships/hyperlink" Target="http://www.forkidstube.com/" TargetMode="External"/><Relationship Id="rId4" Type="http://schemas.openxmlformats.org/officeDocument/2006/relationships/hyperlink" Target="https://www.youtube.com/watch?v=N8P_6aj8VbU" TargetMode="Externa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3.png"/><Relationship Id="rId5" Type="http://schemas.openxmlformats.org/officeDocument/2006/relationships/image" Target="../media/image48.pn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3.png"/><Relationship Id="rId5" Type="http://schemas.openxmlformats.org/officeDocument/2006/relationships/hyperlink" Target="mailto:year1okclassroom@st-josephs-pri.worcs.sch.uk" TargetMode="External"/><Relationship Id="rId4" Type="http://schemas.openxmlformats.org/officeDocument/2006/relationships/hyperlink" Target="mailto:year1pear@st-josephs-pri.worcs.sch.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stjosephsworcester.co.u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3.pn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4.jpeg"/><Relationship Id="rId7" Type="http://schemas.openxmlformats.org/officeDocument/2006/relationships/hyperlink" Target="http://www.school-portal.co.uk/GroupHomepage.asp?GroupID=1071393" TargetMode="External"/><Relationship Id="rId2" Type="http://schemas.openxmlformats.org/officeDocument/2006/relationships/hyperlink" Target="http://www.school-portal.co.uk/GroupHomepage.asp?GroupID=1071394" TargetMode="Externa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10" Type="http://schemas.openxmlformats.org/officeDocument/2006/relationships/image" Target="../media/image29.jpeg"/><Relationship Id="rId4" Type="http://schemas.openxmlformats.org/officeDocument/2006/relationships/image" Target="../media/image25.jpeg"/><Relationship Id="rId9" Type="http://schemas.openxmlformats.org/officeDocument/2006/relationships/hyperlink" Target="http://www.school-portal.co.uk/GroupHomepage.asp?GroupID=1071389"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8569" y="444028"/>
            <a:ext cx="8573714" cy="830997"/>
          </a:xfrm>
          <a:prstGeom prst="rect">
            <a:avLst/>
          </a:prstGeom>
        </p:spPr>
        <p:txBody>
          <a:bodyPr wrap="square">
            <a:spAutoFit/>
          </a:bodyPr>
          <a:lstStyle/>
          <a:p>
            <a:pPr algn="ctr"/>
            <a:r>
              <a:rPr lang="en-GB" sz="4800" b="1" dirty="0">
                <a:solidFill>
                  <a:schemeClr val="bg1"/>
                </a:solidFill>
                <a:latin typeface="Calibri" panose="020F0502020204030204" pitchFamily="34" charset="0"/>
                <a:cs typeface="Calibri" panose="020F0502020204030204" pitchFamily="34" charset="0"/>
              </a:rPr>
              <a:t>Year One at St Joseph’s </a:t>
            </a:r>
          </a:p>
        </p:txBody>
      </p:sp>
      <p:pic>
        <p:nvPicPr>
          <p:cNvPr id="7" name="Picture 10" descr="http://www.schooltogs.com/image/data/School%20Emblems/Joseph%20Worcest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8970" y="192934"/>
            <a:ext cx="1310901" cy="13331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a:extLst>
              <a:ext uri="{FF2B5EF4-FFF2-40B4-BE49-F238E27FC236}">
                <a16:creationId xmlns:a16="http://schemas.microsoft.com/office/drawing/2014/main" id="{9CE99FB4-0E74-4D1B-AD07-8061F2AA5D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3989" y="1387810"/>
            <a:ext cx="2638129" cy="197859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a:extLst>
              <a:ext uri="{FF2B5EF4-FFF2-40B4-BE49-F238E27FC236}">
                <a16:creationId xmlns:a16="http://schemas.microsoft.com/office/drawing/2014/main" id="{6DEFE4B3-2347-4155-BE1E-E7345805034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2934"/>
          <a:stretch/>
        </p:blipFill>
        <p:spPr bwMode="auto">
          <a:xfrm>
            <a:off x="4144921" y="3429000"/>
            <a:ext cx="3618578" cy="20238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icture containing outdoor, road, child, young&#10;&#10;Description automatically generated">
            <a:extLst>
              <a:ext uri="{FF2B5EF4-FFF2-40B4-BE49-F238E27FC236}">
                <a16:creationId xmlns:a16="http://schemas.microsoft.com/office/drawing/2014/main" id="{57A19096-728D-4D3A-8997-3BE4F80D315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8306" b="22830"/>
          <a:stretch/>
        </p:blipFill>
        <p:spPr>
          <a:xfrm>
            <a:off x="1371882" y="1405120"/>
            <a:ext cx="2731278" cy="3548055"/>
          </a:xfrm>
          <a:prstGeom prst="rect">
            <a:avLst/>
          </a:prstGeom>
        </p:spPr>
      </p:pic>
      <p:pic>
        <p:nvPicPr>
          <p:cNvPr id="1028" name="Picture 4" descr="Image">
            <a:extLst>
              <a:ext uri="{FF2B5EF4-FFF2-40B4-BE49-F238E27FC236}">
                <a16:creationId xmlns:a16="http://schemas.microsoft.com/office/drawing/2014/main" id="{823BEE01-8903-4844-B1B3-23B8DF9F410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71882" y="3616780"/>
            <a:ext cx="2984255" cy="18361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a:extLst>
              <a:ext uri="{FF2B5EF4-FFF2-40B4-BE49-F238E27FC236}">
                <a16:creationId xmlns:a16="http://schemas.microsoft.com/office/drawing/2014/main" id="{134C06B4-A81C-41C6-B114-F5B82ABE4D07}"/>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1954" b="16554"/>
          <a:stretch/>
        </p:blipFill>
        <p:spPr bwMode="auto">
          <a:xfrm>
            <a:off x="3643277" y="1324695"/>
            <a:ext cx="1764298" cy="2229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8460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55747" y="113364"/>
            <a:ext cx="7480693" cy="2154401"/>
          </a:xfrm>
        </p:spPr>
        <p:txBody>
          <a:bodyPr>
            <a:normAutofit/>
          </a:bodyPr>
          <a:lstStyle/>
          <a:p>
            <a:r>
              <a:rPr lang="en-GB" sz="3600" b="1" dirty="0">
                <a:latin typeface="Calibri" panose="020F0502020204030204" pitchFamily="34" charset="0"/>
                <a:cs typeface="Calibri" panose="020F0502020204030204" pitchFamily="34" charset="0"/>
              </a:rPr>
              <a:t>Home learning in Year One</a:t>
            </a:r>
          </a:p>
        </p:txBody>
      </p:sp>
      <p:sp>
        <p:nvSpPr>
          <p:cNvPr id="2" name="Content Placeholder 1"/>
          <p:cNvSpPr>
            <a:spLocks noGrp="1"/>
          </p:cNvSpPr>
          <p:nvPr>
            <p:ph idx="1"/>
          </p:nvPr>
        </p:nvSpPr>
        <p:spPr>
          <a:xfrm>
            <a:off x="575556" y="2441143"/>
            <a:ext cx="7992888" cy="2298787"/>
          </a:xfrm>
        </p:spPr>
        <p:txBody>
          <a:bodyPr vert="horz" lIns="91440" tIns="45720" rIns="91440" bIns="45720" rtlCol="0" anchor="t">
            <a:noAutofit/>
          </a:bodyPr>
          <a:lstStyle/>
          <a:p>
            <a:pPr>
              <a:buFont typeface="Wingdings" panose="05000000000000000000" pitchFamily="2" charset="2"/>
              <a:buChar char="v"/>
            </a:pPr>
            <a:r>
              <a:rPr lang="en-GB" dirty="0">
                <a:solidFill>
                  <a:schemeClr val="tx1"/>
                </a:solidFill>
                <a:latin typeface="Calibri" panose="020F0502020204030204" pitchFamily="34" charset="0"/>
                <a:cs typeface="Calibri" panose="020F0502020204030204" pitchFamily="34" charset="0"/>
              </a:rPr>
              <a:t>We change our books </a:t>
            </a:r>
            <a:r>
              <a:rPr lang="en-GB" b="1" dirty="0">
                <a:solidFill>
                  <a:schemeClr val="tx1"/>
                </a:solidFill>
                <a:latin typeface="Calibri" panose="020F0502020204030204" pitchFamily="34" charset="0"/>
                <a:cs typeface="Calibri" panose="020F0502020204030204" pitchFamily="34" charset="0"/>
              </a:rPr>
              <a:t>every Monday </a:t>
            </a:r>
            <a:r>
              <a:rPr lang="en-GB" dirty="0">
                <a:solidFill>
                  <a:schemeClr val="tx1"/>
                </a:solidFill>
                <a:latin typeface="Calibri" panose="020F0502020204030204" pitchFamily="34" charset="0"/>
                <a:cs typeface="Calibri" panose="020F0502020204030204" pitchFamily="34" charset="0"/>
              </a:rPr>
              <a:t>where your child will take home </a:t>
            </a:r>
            <a:r>
              <a:rPr lang="en-GB" b="1" dirty="0">
                <a:solidFill>
                  <a:schemeClr val="tx1"/>
                </a:solidFill>
                <a:latin typeface="Calibri" panose="020F0502020204030204" pitchFamily="34" charset="0"/>
                <a:cs typeface="Calibri" panose="020F0502020204030204" pitchFamily="34" charset="0"/>
              </a:rPr>
              <a:t>3 books at their level</a:t>
            </a:r>
            <a:r>
              <a:rPr lang="en-GB" dirty="0">
                <a:solidFill>
                  <a:schemeClr val="tx1"/>
                </a:solidFill>
                <a:latin typeface="Calibri" panose="020F0502020204030204" pitchFamily="34" charset="0"/>
                <a:cs typeface="Calibri" panose="020F0502020204030204" pitchFamily="34" charset="0"/>
              </a:rPr>
              <a:t>. They will also take home a </a:t>
            </a:r>
            <a:r>
              <a:rPr lang="en-GB" b="1" dirty="0">
                <a:solidFill>
                  <a:schemeClr val="tx1"/>
                </a:solidFill>
                <a:latin typeface="Calibri" panose="020F0502020204030204" pitchFamily="34" charset="0"/>
                <a:cs typeface="Calibri" panose="020F0502020204030204" pitchFamily="34" charset="0"/>
              </a:rPr>
              <a:t>story book </a:t>
            </a:r>
            <a:r>
              <a:rPr lang="en-GB" dirty="0">
                <a:solidFill>
                  <a:schemeClr val="tx1"/>
                </a:solidFill>
                <a:latin typeface="Calibri" panose="020F0502020204030204" pitchFamily="34" charset="0"/>
                <a:cs typeface="Calibri" panose="020F0502020204030204" pitchFamily="34" charset="0"/>
              </a:rPr>
              <a:t>to share over the weekend. </a:t>
            </a:r>
          </a:p>
          <a:p>
            <a:pPr>
              <a:buFont typeface="Wingdings" panose="05000000000000000000" pitchFamily="2" charset="2"/>
              <a:buChar char="v"/>
            </a:pPr>
            <a:r>
              <a:rPr lang="en-GB" dirty="0">
                <a:solidFill>
                  <a:schemeClr val="tx1"/>
                </a:solidFill>
                <a:latin typeface="Calibri" panose="020F0502020204030204" pitchFamily="34" charset="0"/>
                <a:cs typeface="Calibri" panose="020F0502020204030204" pitchFamily="34" charset="0"/>
              </a:rPr>
              <a:t>Spellings will be given out half termly and children will be tested every Friday.</a:t>
            </a:r>
          </a:p>
          <a:p>
            <a:pPr>
              <a:buFont typeface="Wingdings" panose="05000000000000000000" pitchFamily="2" charset="2"/>
              <a:buChar char="v"/>
            </a:pPr>
            <a:r>
              <a:rPr lang="en-GB" dirty="0">
                <a:solidFill>
                  <a:schemeClr val="tx1"/>
                </a:solidFill>
                <a:latin typeface="Calibri" panose="020F0502020204030204" pitchFamily="34" charset="0"/>
                <a:cs typeface="Calibri" panose="020F0502020204030204" pitchFamily="34" charset="0"/>
              </a:rPr>
              <a:t>Your child will receive their Education City, </a:t>
            </a:r>
            <a:r>
              <a:rPr lang="en-GB" dirty="0" err="1">
                <a:solidFill>
                  <a:schemeClr val="tx1"/>
                </a:solidFill>
                <a:latin typeface="Calibri" panose="020F0502020204030204" pitchFamily="34" charset="0"/>
                <a:cs typeface="Calibri" panose="020F0502020204030204" pitchFamily="34" charset="0"/>
              </a:rPr>
              <a:t>Numbots</a:t>
            </a:r>
            <a:r>
              <a:rPr lang="en-GB" dirty="0">
                <a:solidFill>
                  <a:schemeClr val="tx1"/>
                </a:solidFill>
                <a:latin typeface="Calibri" panose="020F0502020204030204" pitchFamily="34" charset="0"/>
                <a:cs typeface="Calibri" panose="020F0502020204030204" pitchFamily="34" charset="0"/>
              </a:rPr>
              <a:t> and Purple Mash username and password</a:t>
            </a:r>
          </a:p>
          <a:p>
            <a:pPr>
              <a:buFont typeface="Wingdings" panose="05000000000000000000" pitchFamily="2" charset="2"/>
              <a:buChar char="v"/>
            </a:pPr>
            <a:r>
              <a:rPr lang="en-GB" dirty="0">
                <a:solidFill>
                  <a:schemeClr val="tx1"/>
                </a:solidFill>
                <a:latin typeface="Calibri" panose="020F0502020204030204" pitchFamily="34" charset="0"/>
                <a:cs typeface="Calibri" panose="020F0502020204030204" pitchFamily="34" charset="0"/>
              </a:rPr>
              <a:t>Weekly home learning tasks will be set on Tapestry.</a:t>
            </a:r>
          </a:p>
        </p:txBody>
      </p:sp>
      <p:pic>
        <p:nvPicPr>
          <p:cNvPr id="5124" name="Picture 4" descr="p%20mas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2553" y="1506993"/>
            <a:ext cx="1155256" cy="72116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ed%20cit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491" y="1448592"/>
            <a:ext cx="1464334" cy="7163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stretch>
            <a:fillRect/>
          </a:stretch>
        </p:blipFill>
        <p:spPr>
          <a:xfrm>
            <a:off x="5009830" y="1408234"/>
            <a:ext cx="925312" cy="887433"/>
          </a:xfrm>
          <a:prstGeom prst="rect">
            <a:avLst/>
          </a:prstGeom>
        </p:spPr>
      </p:pic>
    </p:spTree>
    <p:extLst>
      <p:ext uri="{BB962C8B-B14F-4D97-AF65-F5344CB8AC3E}">
        <p14:creationId xmlns:p14="http://schemas.microsoft.com/office/powerpoint/2010/main" val="186229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5400" b="1" dirty="0">
                <a:latin typeface="Calibri" panose="020F0502020204030204" pitchFamily="34" charset="0"/>
                <a:cs typeface="Calibri" panose="020F0502020204030204" pitchFamily="34" charset="0"/>
              </a:rPr>
              <a:t>Behaviour Policy</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99853" y="2900253"/>
            <a:ext cx="3798170" cy="1831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7170" name="Picture 2" descr="Image result for raffle ticke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5154" y="4212491"/>
            <a:ext cx="1987631" cy="1987631"/>
          </a:xfrm>
          <a:prstGeom prst="rect">
            <a:avLst/>
          </a:prstGeom>
          <a:noFill/>
          <a:extLst>
            <a:ext uri="{909E8E84-426E-40DD-AFC4-6F175D3DCCD1}">
              <a14:hiddenFill xmlns:a14="http://schemas.microsoft.com/office/drawing/2010/main">
                <a:solidFill>
                  <a:srgbClr val="FFFFFF"/>
                </a:solidFill>
              </a14:hiddenFill>
            </a:ext>
          </a:extLst>
        </p:spPr>
      </p:pic>
      <p:sp>
        <p:nvSpPr>
          <p:cNvPr id="2" name="Smiley Face 1">
            <a:extLst>
              <a:ext uri="{FF2B5EF4-FFF2-40B4-BE49-F238E27FC236}">
                <a16:creationId xmlns:a16="http://schemas.microsoft.com/office/drawing/2014/main" id="{4CF45A4D-A056-4584-9293-A6AE506E07A4}"/>
              </a:ext>
            </a:extLst>
          </p:cNvPr>
          <p:cNvSpPr/>
          <p:nvPr/>
        </p:nvSpPr>
        <p:spPr>
          <a:xfrm>
            <a:off x="1790558" y="3851899"/>
            <a:ext cx="504056" cy="488984"/>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 name="TextBox 4">
            <a:extLst>
              <a:ext uri="{FF2B5EF4-FFF2-40B4-BE49-F238E27FC236}">
                <a16:creationId xmlns:a16="http://schemas.microsoft.com/office/drawing/2014/main" id="{14C2D435-6ECF-459F-B4E9-0916EA133BEB}"/>
              </a:ext>
            </a:extLst>
          </p:cNvPr>
          <p:cNvSpPr txBox="1"/>
          <p:nvPr/>
        </p:nvSpPr>
        <p:spPr>
          <a:xfrm>
            <a:off x="2611886" y="3182273"/>
            <a:ext cx="2171956" cy="830997"/>
          </a:xfrm>
          <a:prstGeom prst="rect">
            <a:avLst/>
          </a:prstGeom>
          <a:noFill/>
        </p:spPr>
        <p:txBody>
          <a:bodyPr wrap="square" rtlCol="0">
            <a:spAutoFit/>
          </a:bodyPr>
          <a:lstStyle/>
          <a:p>
            <a:pPr algn="ctr"/>
            <a:r>
              <a:rPr lang="en-GB" sz="2400" dirty="0">
                <a:latin typeface="Calibri" panose="020F0502020204030204" pitchFamily="34" charset="0"/>
                <a:cs typeface="Calibri" panose="020F0502020204030204" pitchFamily="34" charset="0"/>
              </a:rPr>
              <a:t>Zone board for good behaviour.</a:t>
            </a:r>
          </a:p>
        </p:txBody>
      </p:sp>
      <p:sp>
        <p:nvSpPr>
          <p:cNvPr id="6" name="TextBox 5">
            <a:extLst>
              <a:ext uri="{FF2B5EF4-FFF2-40B4-BE49-F238E27FC236}">
                <a16:creationId xmlns:a16="http://schemas.microsoft.com/office/drawing/2014/main" id="{859FD03A-52BC-4B74-9787-5432393F135F}"/>
              </a:ext>
            </a:extLst>
          </p:cNvPr>
          <p:cNvSpPr txBox="1"/>
          <p:nvPr/>
        </p:nvSpPr>
        <p:spPr>
          <a:xfrm>
            <a:off x="5188288" y="2935549"/>
            <a:ext cx="3312368" cy="830997"/>
          </a:xfrm>
          <a:prstGeom prst="rect">
            <a:avLst/>
          </a:prstGeom>
          <a:noFill/>
        </p:spPr>
        <p:txBody>
          <a:bodyPr wrap="square" rtlCol="0">
            <a:spAutoFit/>
          </a:bodyPr>
          <a:lstStyle/>
          <a:p>
            <a:pPr algn="ctr"/>
            <a:r>
              <a:rPr lang="en-GB" sz="2400" dirty="0">
                <a:latin typeface="Calibri" panose="020F0502020204030204" pitchFamily="34" charset="0"/>
                <a:cs typeface="Calibri" panose="020F0502020204030204" pitchFamily="34" charset="0"/>
              </a:rPr>
              <a:t>Raffle tickets for good effort. </a:t>
            </a:r>
          </a:p>
        </p:txBody>
      </p:sp>
    </p:spTree>
    <p:extLst>
      <p:ext uri="{BB962C8B-B14F-4D97-AF65-F5344CB8AC3E}">
        <p14:creationId xmlns:p14="http://schemas.microsoft.com/office/powerpoint/2010/main" val="267224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87478" y="315581"/>
            <a:ext cx="6099765" cy="1252728"/>
          </a:xfrm>
        </p:spPr>
        <p:txBody>
          <a:bodyPr>
            <a:normAutofit/>
          </a:bodyPr>
          <a:lstStyle/>
          <a:p>
            <a:r>
              <a:rPr lang="en-GB" sz="4800" b="1" dirty="0">
                <a:latin typeface="Calibri" panose="020F0502020204030204" pitchFamily="34" charset="0"/>
                <a:cs typeface="Calibri" panose="020F0502020204030204" pitchFamily="34" charset="0"/>
              </a:rPr>
              <a:t>Phonics in Year One</a:t>
            </a:r>
          </a:p>
        </p:txBody>
      </p:sp>
      <p:sp>
        <p:nvSpPr>
          <p:cNvPr id="2" name="Content Placeholder 1"/>
          <p:cNvSpPr>
            <a:spLocks noGrp="1"/>
          </p:cNvSpPr>
          <p:nvPr>
            <p:ph idx="1"/>
          </p:nvPr>
        </p:nvSpPr>
        <p:spPr>
          <a:xfrm>
            <a:off x="251519" y="1935108"/>
            <a:ext cx="8640960" cy="2376264"/>
          </a:xfrm>
        </p:spPr>
        <p:txBody>
          <a:bodyPr>
            <a:normAutofit/>
          </a:bodyPr>
          <a:lstStyle/>
          <a:p>
            <a:pPr marL="0" indent="0" algn="ctr">
              <a:buNone/>
            </a:pPr>
            <a:r>
              <a:rPr lang="en-GB" dirty="0">
                <a:solidFill>
                  <a:schemeClr val="tx1"/>
                </a:solidFill>
                <a:latin typeface="Calibri" panose="020F0502020204030204" pitchFamily="34" charset="0"/>
                <a:cs typeface="Calibri" panose="020F0502020204030204" pitchFamily="34" charset="0"/>
              </a:rPr>
              <a:t>Daily phonics lessons help prepare the pupils for the Phonics Screening in June. </a:t>
            </a:r>
            <a:endParaRPr lang="en-GB" dirty="0">
              <a:latin typeface="Calibri" panose="020F0502020204030204" pitchFamily="34" charset="0"/>
              <a:cs typeface="Calibri" panose="020F0502020204030204" pitchFamily="34" charset="0"/>
            </a:endParaRPr>
          </a:p>
        </p:txBody>
      </p:sp>
      <p:pic>
        <p:nvPicPr>
          <p:cNvPr id="2054" name="Picture 6" descr="Image result for alien wor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3928" y="2939897"/>
            <a:ext cx="2556143" cy="36103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265503">
            <a:off x="7027753" y="1047904"/>
            <a:ext cx="1518981" cy="592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descr="http://www.thelifecloud.net/API/Attachment?id=OTUxMThiMjEtN2Y1Zi00MTRlLWIwODktYTcyZTAxMDIzZmI5fGNhN2I1NGE3LWRmOTQtNDZlZi1iMDQ5LWEzNGUwMTU5ZGRkM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059" y="739432"/>
            <a:ext cx="1209303" cy="120930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phonics screen booklet">
            <a:extLst>
              <a:ext uri="{FF2B5EF4-FFF2-40B4-BE49-F238E27FC236}">
                <a16:creationId xmlns:a16="http://schemas.microsoft.com/office/drawing/2014/main" id="{1117E202-1C84-4289-8469-0E03061F47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3045927"/>
            <a:ext cx="2406005" cy="35043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honics screen booklet">
            <a:extLst>
              <a:ext uri="{FF2B5EF4-FFF2-40B4-BE49-F238E27FC236}">
                <a16:creationId xmlns:a16="http://schemas.microsoft.com/office/drawing/2014/main" id="{5D3C0C39-CB3C-4094-93F1-86FFB7622DA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721" r="14721"/>
          <a:stretch/>
        </p:blipFill>
        <p:spPr bwMode="auto">
          <a:xfrm>
            <a:off x="6219907" y="2930328"/>
            <a:ext cx="2528557" cy="3583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01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6600" b="1" dirty="0">
                <a:latin typeface="Calibri" panose="020F0502020204030204" pitchFamily="34" charset="0"/>
                <a:cs typeface="Calibri" panose="020F0502020204030204" pitchFamily="34" charset="0"/>
              </a:rPr>
              <a:t>Prayer in Year 1</a:t>
            </a:r>
          </a:p>
        </p:txBody>
      </p:sp>
      <p:sp>
        <p:nvSpPr>
          <p:cNvPr id="2" name="Content Placeholder 1"/>
          <p:cNvSpPr>
            <a:spLocks noGrp="1"/>
          </p:cNvSpPr>
          <p:nvPr>
            <p:ph idx="1"/>
          </p:nvPr>
        </p:nvSpPr>
        <p:spPr>
          <a:xfrm>
            <a:off x="474934" y="2636912"/>
            <a:ext cx="7992888" cy="3450696"/>
          </a:xfrm>
        </p:spPr>
        <p:txBody>
          <a:bodyPr>
            <a:normAutofit/>
          </a:bodyPr>
          <a:lstStyle/>
          <a:p>
            <a:r>
              <a:rPr lang="en-GB" sz="2800" dirty="0">
                <a:solidFill>
                  <a:schemeClr val="tx1"/>
                </a:solidFill>
                <a:latin typeface="Calibri" panose="020F0502020204030204" pitchFamily="34" charset="0"/>
                <a:cs typeface="Calibri" panose="020F0502020204030204" pitchFamily="34" charset="0"/>
              </a:rPr>
              <a:t>Morning, lunchtime and home time prayer.</a:t>
            </a:r>
          </a:p>
          <a:p>
            <a:r>
              <a:rPr lang="en-GB" sz="2800" dirty="0">
                <a:solidFill>
                  <a:schemeClr val="tx1"/>
                </a:solidFill>
                <a:latin typeface="Calibri" panose="020F0502020204030204" pitchFamily="34" charset="0"/>
                <a:cs typeface="Calibri" panose="020F0502020204030204" pitchFamily="34" charset="0"/>
              </a:rPr>
              <a:t>The Lord’s prayer</a:t>
            </a:r>
          </a:p>
          <a:p>
            <a:r>
              <a:rPr lang="en-GB" sz="2800" dirty="0">
                <a:solidFill>
                  <a:schemeClr val="tx1"/>
                </a:solidFill>
                <a:latin typeface="Calibri" panose="020F0502020204030204" pitchFamily="34" charset="0"/>
                <a:cs typeface="Calibri" panose="020F0502020204030204" pitchFamily="34" charset="0"/>
              </a:rPr>
              <a:t>Hail Mary</a:t>
            </a:r>
          </a:p>
          <a:p>
            <a:r>
              <a:rPr lang="en-GB" sz="2800" dirty="0">
                <a:solidFill>
                  <a:schemeClr val="tx1"/>
                </a:solidFill>
                <a:latin typeface="Calibri" panose="020F0502020204030204" pitchFamily="34" charset="0"/>
                <a:cs typeface="Calibri" panose="020F0502020204030204" pitchFamily="34" charset="0"/>
              </a:rPr>
              <a:t>Glory be</a:t>
            </a:r>
          </a:p>
          <a:p>
            <a:r>
              <a:rPr lang="en-GB" sz="2800" dirty="0">
                <a:solidFill>
                  <a:schemeClr val="tx1"/>
                </a:solidFill>
                <a:latin typeface="Calibri" panose="020F0502020204030204" pitchFamily="34" charset="0"/>
                <a:cs typeface="Calibri" panose="020F0502020204030204" pitchFamily="34" charset="0"/>
              </a:rPr>
              <a:t>Guardian Angel prayer</a:t>
            </a:r>
          </a:p>
          <a:p>
            <a:endParaRPr lang="en-GB" dirty="0">
              <a:solidFill>
                <a:schemeClr val="tx1"/>
              </a:solidFill>
              <a:latin typeface="Arial" panose="020B0604020202020204" pitchFamily="34" charset="0"/>
              <a:cs typeface="Arial" panose="020B0604020202020204" pitchFamily="34" charset="0"/>
            </a:endParaRPr>
          </a:p>
          <a:p>
            <a:pPr marL="0" indent="0">
              <a:buNone/>
            </a:pPr>
            <a:endParaRPr lang="en-GB" dirty="0"/>
          </a:p>
        </p:txBody>
      </p:sp>
      <p:pic>
        <p:nvPicPr>
          <p:cNvPr id="4" name="Picture 3">
            <a:extLst>
              <a:ext uri="{FF2B5EF4-FFF2-40B4-BE49-F238E27FC236}">
                <a16:creationId xmlns:a16="http://schemas.microsoft.com/office/drawing/2014/main" id="{B5B4BEA6-221D-4F43-94BD-E357DD166210}"/>
              </a:ext>
            </a:extLst>
          </p:cNvPr>
          <p:cNvPicPr>
            <a:picLocks noChangeAspect="1"/>
          </p:cNvPicPr>
          <p:nvPr/>
        </p:nvPicPr>
        <p:blipFill>
          <a:blip r:embed="rId2"/>
          <a:stretch>
            <a:fillRect/>
          </a:stretch>
        </p:blipFill>
        <p:spPr>
          <a:xfrm>
            <a:off x="7690721" y="688009"/>
            <a:ext cx="983906" cy="1531195"/>
          </a:xfrm>
          <a:prstGeom prst="rect">
            <a:avLst/>
          </a:prstGeom>
        </p:spPr>
      </p:pic>
      <p:pic>
        <p:nvPicPr>
          <p:cNvPr id="5" name="Picture 4">
            <a:extLst>
              <a:ext uri="{FF2B5EF4-FFF2-40B4-BE49-F238E27FC236}">
                <a16:creationId xmlns:a16="http://schemas.microsoft.com/office/drawing/2014/main" id="{51B21802-701D-4EC2-95BB-20A64BAC72A4}"/>
              </a:ext>
            </a:extLst>
          </p:cNvPr>
          <p:cNvPicPr>
            <a:picLocks noChangeAspect="1"/>
          </p:cNvPicPr>
          <p:nvPr/>
        </p:nvPicPr>
        <p:blipFill>
          <a:blip r:embed="rId3"/>
          <a:stretch>
            <a:fillRect/>
          </a:stretch>
        </p:blipFill>
        <p:spPr>
          <a:xfrm>
            <a:off x="6215432" y="4563208"/>
            <a:ext cx="1967242" cy="1524400"/>
          </a:xfrm>
          <a:prstGeom prst="rect">
            <a:avLst/>
          </a:prstGeom>
        </p:spPr>
      </p:pic>
    </p:spTree>
    <p:extLst>
      <p:ext uri="{BB962C8B-B14F-4D97-AF65-F5344CB8AC3E}">
        <p14:creationId xmlns:p14="http://schemas.microsoft.com/office/powerpoint/2010/main" val="398736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3FF1629-1CE1-4542-8D60-879929916B53}"/>
              </a:ext>
            </a:extLst>
          </p:cNvPr>
          <p:cNvSpPr>
            <a:spLocks noGrp="1"/>
          </p:cNvSpPr>
          <p:nvPr>
            <p:ph type="title"/>
          </p:nvPr>
        </p:nvSpPr>
        <p:spPr>
          <a:xfrm>
            <a:off x="-900608" y="727440"/>
            <a:ext cx="8229600" cy="1252728"/>
          </a:xfrm>
        </p:spPr>
        <p:txBody>
          <a:bodyPr>
            <a:normAutofit/>
          </a:bodyPr>
          <a:lstStyle/>
          <a:p>
            <a:r>
              <a:rPr lang="en-GB" sz="6000" b="1" dirty="0">
                <a:latin typeface="Calibri" panose="020F0502020204030204" pitchFamily="34" charset="0"/>
                <a:cs typeface="Calibri" panose="020F0502020204030204" pitchFamily="34" charset="0"/>
              </a:rPr>
              <a:t>E-safety</a:t>
            </a:r>
          </a:p>
        </p:txBody>
      </p:sp>
      <p:sp>
        <p:nvSpPr>
          <p:cNvPr id="2" name="Content Placeholder 1"/>
          <p:cNvSpPr>
            <a:spLocks noGrp="1"/>
          </p:cNvSpPr>
          <p:nvPr>
            <p:ph idx="1"/>
          </p:nvPr>
        </p:nvSpPr>
        <p:spPr>
          <a:xfrm>
            <a:off x="692805" y="2435134"/>
            <a:ext cx="7992888" cy="4032448"/>
          </a:xfrm>
        </p:spPr>
        <p:txBody>
          <a:bodyPr vert="horz" lIns="91440" tIns="45720" rIns="91440" bIns="45720" rtlCol="0" anchor="t">
            <a:normAutofit fontScale="92500" lnSpcReduction="20000"/>
          </a:bodyPr>
          <a:lstStyle/>
          <a:p>
            <a:pPr marL="0" indent="0">
              <a:buNone/>
            </a:pPr>
            <a:r>
              <a:rPr lang="en-GB" sz="2800" dirty="0">
                <a:solidFill>
                  <a:schemeClr val="tx1"/>
                </a:solidFill>
                <a:latin typeface="Calibri" panose="020F0502020204030204" pitchFamily="34" charset="0"/>
                <a:cs typeface="Calibri" panose="020F0502020204030204" pitchFamily="34" charset="0"/>
              </a:rPr>
              <a:t>Looking at how we as a school and you as parents can keep children safe online.</a:t>
            </a:r>
          </a:p>
          <a:p>
            <a:pPr marL="0" indent="0">
              <a:buNone/>
            </a:pPr>
            <a:r>
              <a:rPr lang="en-GB" sz="2800" b="1" u="sng" dirty="0">
                <a:solidFill>
                  <a:schemeClr val="tx1"/>
                </a:solidFill>
                <a:latin typeface="Calibri" panose="020F0502020204030204" pitchFamily="34" charset="0"/>
                <a:cs typeface="Calibri" panose="020F0502020204030204" pitchFamily="34" charset="0"/>
              </a:rPr>
              <a:t>Key websites:</a:t>
            </a:r>
          </a:p>
          <a:p>
            <a:r>
              <a:rPr lang="en-GB" sz="2800" dirty="0">
                <a:solidFill>
                  <a:schemeClr val="tx1"/>
                </a:solidFill>
                <a:latin typeface="Calibri" panose="020F0502020204030204" pitchFamily="34" charset="0"/>
                <a:cs typeface="Calibri" panose="020F0502020204030204" pitchFamily="34" charset="0"/>
                <a:hlinkClick r:id="rId2"/>
              </a:rPr>
              <a:t>https://www.saferinternet.org.uk/advice-centre/parents-and-carers</a:t>
            </a:r>
            <a:r>
              <a:rPr lang="en-GB" sz="2800" dirty="0">
                <a:solidFill>
                  <a:schemeClr val="tx1"/>
                </a:solidFill>
                <a:latin typeface="Calibri" panose="020F0502020204030204" pitchFamily="34" charset="0"/>
                <a:cs typeface="Calibri" panose="020F0502020204030204" pitchFamily="34" charset="0"/>
              </a:rPr>
              <a:t> </a:t>
            </a:r>
          </a:p>
          <a:p>
            <a:r>
              <a:rPr lang="en-GB" sz="2800" dirty="0">
                <a:solidFill>
                  <a:schemeClr val="tx1"/>
                </a:solidFill>
                <a:latin typeface="Calibri" panose="020F0502020204030204" pitchFamily="34" charset="0"/>
                <a:cs typeface="Calibri" panose="020F0502020204030204" pitchFamily="34" charset="0"/>
                <a:hlinkClick r:id="rId3"/>
              </a:rPr>
              <a:t>https://www.nspcc.org.uk/preventing-abuse/keeping-children-safe/online-safety/</a:t>
            </a:r>
            <a:r>
              <a:rPr lang="en-GB" sz="2800" dirty="0">
                <a:solidFill>
                  <a:schemeClr val="tx1"/>
                </a:solidFill>
                <a:latin typeface="Calibri" panose="020F0502020204030204" pitchFamily="34" charset="0"/>
                <a:cs typeface="Calibri" panose="020F0502020204030204" pitchFamily="34" charset="0"/>
              </a:rPr>
              <a:t> </a:t>
            </a:r>
          </a:p>
          <a:p>
            <a:r>
              <a:rPr lang="en-GB" sz="2800" dirty="0">
                <a:solidFill>
                  <a:schemeClr val="tx1"/>
                </a:solidFill>
                <a:latin typeface="Calibri" panose="020F0502020204030204" pitchFamily="34" charset="0"/>
                <a:cs typeface="Calibri" panose="020F0502020204030204" pitchFamily="34" charset="0"/>
                <a:hlinkClick r:id="rId4"/>
              </a:rPr>
              <a:t>https://www.childnet.com/parents-and-carers</a:t>
            </a:r>
            <a:r>
              <a:rPr lang="en-GB" sz="2800" dirty="0">
                <a:solidFill>
                  <a:schemeClr val="tx1"/>
                </a:solidFill>
                <a:latin typeface="Calibri" panose="020F0502020204030204" pitchFamily="34" charset="0"/>
                <a:cs typeface="Calibri" panose="020F0502020204030204" pitchFamily="34" charset="0"/>
              </a:rPr>
              <a:t> </a:t>
            </a:r>
          </a:p>
          <a:p>
            <a:r>
              <a:rPr lang="en-GB" sz="2800" dirty="0">
                <a:solidFill>
                  <a:schemeClr val="tx1"/>
                </a:solidFill>
                <a:latin typeface="Calibri" panose="020F0502020204030204" pitchFamily="34" charset="0"/>
                <a:cs typeface="Calibri" panose="020F0502020204030204" pitchFamily="34" charset="0"/>
                <a:hlinkClick r:id="rId5"/>
              </a:rPr>
              <a:t>https://www.thinkuknow.co.uk/parents/</a:t>
            </a:r>
            <a:endParaRPr lang="en-GB" sz="2800" dirty="0">
              <a:solidFill>
                <a:schemeClr val="tx1"/>
              </a:solidFill>
              <a:latin typeface="Calibri" panose="020F0502020204030204" pitchFamily="34" charset="0"/>
              <a:cs typeface="Calibri" panose="020F0502020204030204" pitchFamily="34" charset="0"/>
            </a:endParaRPr>
          </a:p>
          <a:p>
            <a:endParaRPr lang="en-GB" sz="2800" dirty="0">
              <a:solidFill>
                <a:schemeClr val="tx1"/>
              </a:solidFill>
              <a:latin typeface="Century Gothic" panose="020B0502020202020204" pitchFamily="34" charset="0"/>
            </a:endParaRPr>
          </a:p>
          <a:p>
            <a:pPr marL="0" indent="0">
              <a:buNone/>
            </a:pPr>
            <a:endParaRPr lang="en-GB" dirty="0">
              <a:solidFill>
                <a:schemeClr val="tx1"/>
              </a:solidFill>
              <a:latin typeface="Century Gothic" panose="020B0502020202020204" pitchFamily="34" charset="0"/>
            </a:endParaRPr>
          </a:p>
        </p:txBody>
      </p:sp>
      <p:pic>
        <p:nvPicPr>
          <p:cNvPr id="7" name="Picture 6">
            <a:extLst>
              <a:ext uri="{FF2B5EF4-FFF2-40B4-BE49-F238E27FC236}">
                <a16:creationId xmlns:a16="http://schemas.microsoft.com/office/drawing/2014/main" id="{DE1C3D75-0A3D-4252-B97D-AAF026A55087}"/>
              </a:ext>
            </a:extLst>
          </p:cNvPr>
          <p:cNvPicPr>
            <a:picLocks noChangeAspect="1"/>
          </p:cNvPicPr>
          <p:nvPr/>
        </p:nvPicPr>
        <p:blipFill>
          <a:blip r:embed="rId6"/>
          <a:stretch>
            <a:fillRect/>
          </a:stretch>
        </p:blipFill>
        <p:spPr>
          <a:xfrm>
            <a:off x="6214017" y="476672"/>
            <a:ext cx="2229950" cy="1578504"/>
          </a:xfrm>
          <a:prstGeom prst="rect">
            <a:avLst/>
          </a:prstGeom>
        </p:spPr>
      </p:pic>
    </p:spTree>
    <p:extLst>
      <p:ext uri="{BB962C8B-B14F-4D97-AF65-F5344CB8AC3E}">
        <p14:creationId xmlns:p14="http://schemas.microsoft.com/office/powerpoint/2010/main" val="116698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down)">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wipe(down)">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wipe(down)">
                                      <p:cBhvr>
                                        <p:cTn id="21" dur="5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wipe(down)">
                                      <p:cBhvr>
                                        <p:cTn id="26" dur="500"/>
                                        <p:tgtEl>
                                          <p:spTgt spid="2">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wipe(down)">
                                      <p:cBhvr>
                                        <p:cTn id="31" dur="500"/>
                                        <p:tgtEl>
                                          <p:spTgt spid="2">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Effect transition="in" filter="wipe(down)">
                                      <p:cBhvr>
                                        <p:cTn id="36"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5400" dirty="0" err="1">
                <a:latin typeface="Calibri" panose="020F0502020204030204" pitchFamily="34" charset="0"/>
                <a:cs typeface="Calibri" panose="020F0502020204030204" pitchFamily="34" charset="0"/>
              </a:rPr>
              <a:t>Youtube</a:t>
            </a:r>
            <a:endParaRPr lang="en-GB" sz="5400" dirty="0">
              <a:latin typeface="Calibri" panose="020F0502020204030204" pitchFamily="34" charset="0"/>
              <a:cs typeface="Calibri" panose="020F0502020204030204" pitchFamily="34" charset="0"/>
            </a:endParaRPr>
          </a:p>
        </p:txBody>
      </p:sp>
      <p:sp>
        <p:nvSpPr>
          <p:cNvPr id="2" name="Content Placeholder 1"/>
          <p:cNvSpPr>
            <a:spLocks noGrp="1"/>
          </p:cNvSpPr>
          <p:nvPr>
            <p:ph idx="1"/>
          </p:nvPr>
        </p:nvSpPr>
        <p:spPr/>
        <p:txBody>
          <a:bodyPr vert="horz" lIns="91440" tIns="45720" rIns="91440" bIns="45720" rtlCol="0" anchor="t">
            <a:normAutofit/>
          </a:bodyPr>
          <a:lstStyle/>
          <a:p>
            <a:r>
              <a:rPr lang="en-GB" sz="2800" dirty="0">
                <a:solidFill>
                  <a:schemeClr val="tx1"/>
                </a:solidFill>
                <a:latin typeface="Calibri" panose="020F0502020204030204" pitchFamily="34" charset="0"/>
                <a:cs typeface="Calibri" panose="020F0502020204030204" pitchFamily="34" charset="0"/>
              </a:rPr>
              <a:t>5 ways to make </a:t>
            </a:r>
            <a:r>
              <a:rPr lang="en-GB" sz="2800" dirty="0" err="1">
                <a:solidFill>
                  <a:schemeClr val="tx1"/>
                </a:solidFill>
                <a:latin typeface="Calibri" panose="020F0502020204030204" pitchFamily="34" charset="0"/>
                <a:cs typeface="Calibri" panose="020F0502020204030204" pitchFamily="34" charset="0"/>
              </a:rPr>
              <a:t>Youtube</a:t>
            </a:r>
            <a:r>
              <a:rPr lang="en-GB" sz="2800" dirty="0">
                <a:solidFill>
                  <a:schemeClr val="tx1"/>
                </a:solidFill>
                <a:latin typeface="Calibri" panose="020F0502020204030204" pitchFamily="34" charset="0"/>
                <a:cs typeface="Calibri" panose="020F0502020204030204" pitchFamily="34" charset="0"/>
              </a:rPr>
              <a:t> safer</a:t>
            </a:r>
          </a:p>
          <a:p>
            <a:pPr marL="0" indent="0">
              <a:buNone/>
            </a:pPr>
            <a:r>
              <a:rPr lang="en-GB" sz="2800" dirty="0">
                <a:latin typeface="Calibri" panose="020F0502020204030204" pitchFamily="34" charset="0"/>
                <a:cs typeface="Calibri" panose="020F0502020204030204" pitchFamily="34" charset="0"/>
                <a:hlinkClick r:id="rId4"/>
              </a:rPr>
              <a:t>https://www.youtube.com/watch?v=N8P_6aj8VbU</a:t>
            </a:r>
            <a:endParaRPr lang="en-GB" sz="2800" dirty="0">
              <a:latin typeface="Calibri" panose="020F0502020204030204" pitchFamily="34" charset="0"/>
              <a:cs typeface="Calibri" panose="020F0502020204030204" pitchFamily="34" charset="0"/>
            </a:endParaRPr>
          </a:p>
          <a:p>
            <a:pPr marL="0" indent="0">
              <a:buNone/>
            </a:pPr>
            <a:endParaRPr lang="en-GB" sz="2800" dirty="0">
              <a:latin typeface="Calibri" panose="020F0502020204030204" pitchFamily="34" charset="0"/>
              <a:cs typeface="Calibri" panose="020F0502020204030204" pitchFamily="34" charset="0"/>
            </a:endParaRPr>
          </a:p>
          <a:p>
            <a:r>
              <a:rPr lang="en-GB" sz="2800" dirty="0" err="1">
                <a:solidFill>
                  <a:schemeClr val="tx1"/>
                </a:solidFill>
                <a:latin typeface="Calibri" panose="020F0502020204030204" pitchFamily="34" charset="0"/>
                <a:cs typeface="Calibri" panose="020F0502020204030204" pitchFamily="34" charset="0"/>
              </a:rPr>
              <a:t>Youtube</a:t>
            </a:r>
            <a:r>
              <a:rPr lang="en-GB" sz="2800" dirty="0">
                <a:solidFill>
                  <a:schemeClr val="tx1"/>
                </a:solidFill>
                <a:latin typeface="Calibri" panose="020F0502020204030204" pitchFamily="34" charset="0"/>
                <a:cs typeface="Calibri" panose="020F0502020204030204" pitchFamily="34" charset="0"/>
              </a:rPr>
              <a:t> for kids</a:t>
            </a:r>
            <a:r>
              <a:rPr lang="en-GB" sz="2800" dirty="0">
                <a:latin typeface="Calibri" panose="020F0502020204030204" pitchFamily="34" charset="0"/>
                <a:cs typeface="Calibri" panose="020F0502020204030204" pitchFamily="34" charset="0"/>
              </a:rPr>
              <a:t> </a:t>
            </a:r>
          </a:p>
          <a:p>
            <a:pPr marL="0" indent="0">
              <a:buNone/>
            </a:pPr>
            <a:r>
              <a:rPr lang="en-GB" sz="2800" dirty="0">
                <a:latin typeface="Calibri" panose="020F0502020204030204" pitchFamily="34" charset="0"/>
                <a:cs typeface="Calibri" panose="020F0502020204030204" pitchFamily="34" charset="0"/>
                <a:hlinkClick r:id="rId5"/>
              </a:rPr>
              <a:t>www.forkidstube.com</a:t>
            </a:r>
            <a:endParaRPr lang="en-GB" sz="2800" dirty="0">
              <a:latin typeface="Calibri" panose="020F0502020204030204" pitchFamily="34" charset="0"/>
              <a:cs typeface="Calibri" panose="020F0502020204030204" pitchFamily="34" charset="0"/>
            </a:endParaRPr>
          </a:p>
          <a:p>
            <a:pPr marL="0" indent="0">
              <a:buNone/>
            </a:pPr>
            <a:endParaRPr lang="en-GB" dirty="0"/>
          </a:p>
          <a:p>
            <a:pPr marL="0" indent="0">
              <a:buNone/>
            </a:pPr>
            <a:endParaRPr lang="en-GB"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409700" y="1262470"/>
            <a:ext cx="609600" cy="609600"/>
          </a:xfrm>
          <a:prstGeom prst="rect">
            <a:avLst/>
          </a:prstGeom>
        </p:spPr>
      </p:pic>
    </p:spTree>
    <p:extLst>
      <p:ext uri="{BB962C8B-B14F-4D97-AF65-F5344CB8AC3E}">
        <p14:creationId xmlns:p14="http://schemas.microsoft.com/office/powerpoint/2010/main" val="315178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down)">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wipe(down)">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wipe(down)">
                                      <p:cBhvr>
                                        <p:cTn id="21" dur="500"/>
                                        <p:tgtEl>
                                          <p:spTgt spid="2">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wipe(down)">
                                      <p:cBhvr>
                                        <p:cTn id="2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4"/>
                    </p:tgtEl>
                  </p:cond>
                </p:stCondLst>
                <p:endSync evt="end" delay="0">
                  <p:rtn val="all"/>
                </p:endSync>
                <p:childTnLst>
                  <p:par>
                    <p:cTn id="28" fill="hold">
                      <p:stCondLst>
                        <p:cond delay="0"/>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6332" fill="hold"/>
                                        <p:tgtEl>
                                          <p:spTgt spid="4"/>
                                        </p:tgtEl>
                                      </p:cBhvr>
                                    </p:cmd>
                                  </p:childTnLst>
                                </p:cTn>
                              </p:par>
                            </p:childTnLst>
                          </p:cTn>
                        </p:par>
                      </p:childTnLst>
                    </p:cTn>
                  </p:par>
                </p:childTnLst>
              </p:cTn>
              <p:nextCondLst>
                <p:cond evt="onClick" delay="0">
                  <p:tgtEl>
                    <p:spTgt spid="4"/>
                  </p:tgtEl>
                </p:cond>
              </p:nextCondLst>
            </p:seq>
            <p:audio>
              <p:cMediaNode vol="80000">
                <p:cTn id="32" fill="hold" display="0">
                  <p:stCondLst>
                    <p:cond delay="indefinite"/>
                  </p:stCondLst>
                  <p:endCondLst>
                    <p:cond evt="onStopAudio" delay="0">
                      <p:tgtEl>
                        <p:sldTgt/>
                      </p:tgtEl>
                    </p:cond>
                  </p:endCondLst>
                </p:cTn>
                <p:tgtEl>
                  <p:spTgt spid="4"/>
                </p:tgtEl>
              </p:cMediaNode>
            </p:audio>
          </p:childTnLst>
        </p:cTn>
      </p:par>
    </p:tnLst>
    <p:bldLst>
      <p:bldP spid="3" grpId="0"/>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GB" sz="4400" b="1" dirty="0">
                <a:latin typeface="Calibri" panose="020F0502020204030204" pitchFamily="34" charset="0"/>
                <a:cs typeface="Calibri" panose="020F0502020204030204" pitchFamily="34" charset="0"/>
              </a:rPr>
              <a:t>English in Year One:</a:t>
            </a:r>
            <a:br>
              <a:rPr lang="en-GB" sz="4400" b="1" dirty="0">
                <a:latin typeface="Calibri" panose="020F0502020204030204" pitchFamily="34" charset="0"/>
                <a:cs typeface="Calibri" panose="020F0502020204030204" pitchFamily="34" charset="0"/>
              </a:rPr>
            </a:br>
            <a:r>
              <a:rPr lang="en-GB" sz="4400" b="1" dirty="0">
                <a:latin typeface="Calibri" panose="020F0502020204030204" pitchFamily="34" charset="0"/>
                <a:cs typeface="Calibri" panose="020F0502020204030204" pitchFamily="34" charset="0"/>
              </a:rPr>
              <a:t>Reading</a:t>
            </a:r>
          </a:p>
        </p:txBody>
      </p:sp>
      <p:sp>
        <p:nvSpPr>
          <p:cNvPr id="2" name="Content Placeholder 1"/>
          <p:cNvSpPr>
            <a:spLocks noGrp="1"/>
          </p:cNvSpPr>
          <p:nvPr>
            <p:ph idx="1"/>
          </p:nvPr>
        </p:nvSpPr>
        <p:spPr>
          <a:xfrm>
            <a:off x="611560" y="2492896"/>
            <a:ext cx="7992888" cy="3450696"/>
          </a:xfrm>
        </p:spPr>
        <p:txBody>
          <a:bodyPr>
            <a:normAutofit lnSpcReduction="10000"/>
          </a:bodyPr>
          <a:lstStyle/>
          <a:p>
            <a:pPr>
              <a:buFont typeface="Wingdings" panose="05000000000000000000" pitchFamily="2" charset="2"/>
              <a:buChar char="v"/>
            </a:pPr>
            <a:r>
              <a:rPr lang="en-GB" dirty="0">
                <a:solidFill>
                  <a:schemeClr val="tx1"/>
                </a:solidFill>
                <a:latin typeface="Calibri" panose="020F0502020204030204" pitchFamily="34" charset="0"/>
                <a:cs typeface="Calibri" panose="020F0502020204030204" pitchFamily="34" charset="0"/>
              </a:rPr>
              <a:t>Greater understanding/comprehension of text.</a:t>
            </a:r>
          </a:p>
          <a:p>
            <a:pPr>
              <a:buFont typeface="Wingdings" panose="05000000000000000000" pitchFamily="2" charset="2"/>
              <a:buChar char="v"/>
            </a:pPr>
            <a:r>
              <a:rPr lang="en-GB" dirty="0">
                <a:solidFill>
                  <a:schemeClr val="tx1"/>
                </a:solidFill>
                <a:latin typeface="Calibri" panose="020F0502020204030204" pitchFamily="34" charset="0"/>
                <a:cs typeface="Calibri" panose="020F0502020204030204" pitchFamily="34" charset="0"/>
              </a:rPr>
              <a:t>Prediction, inference and spotting language and punctuation within text (SPAG).</a:t>
            </a:r>
          </a:p>
          <a:p>
            <a:pPr>
              <a:buFont typeface="Wingdings" panose="05000000000000000000" pitchFamily="2" charset="2"/>
              <a:buChar char="v"/>
            </a:pPr>
            <a:r>
              <a:rPr lang="en-GB" dirty="0">
                <a:solidFill>
                  <a:schemeClr val="tx1"/>
                </a:solidFill>
                <a:latin typeface="Calibri" panose="020F0502020204030204" pitchFamily="34" charset="0"/>
                <a:cs typeface="Calibri" panose="020F0502020204030204" pitchFamily="34" charset="0"/>
              </a:rPr>
              <a:t>Phonics: Split diagraphs (make, cake, some, cone, time) </a:t>
            </a:r>
          </a:p>
          <a:p>
            <a:pPr>
              <a:buFont typeface="Wingdings" panose="05000000000000000000" pitchFamily="2" charset="2"/>
              <a:buChar char="v"/>
            </a:pPr>
            <a:r>
              <a:rPr lang="en-GB" dirty="0">
                <a:solidFill>
                  <a:schemeClr val="tx1"/>
                </a:solidFill>
                <a:latin typeface="Calibri" panose="020F0502020204030204" pitchFamily="34" charset="0"/>
                <a:cs typeface="Calibri" panose="020F0502020204030204" pitchFamily="34" charset="0"/>
              </a:rPr>
              <a:t>Exploring a wide range of texts: Fiction and non fiction, magazines, newspapers, road signs, leaflets, cereal boxes, websites etc. </a:t>
            </a:r>
          </a:p>
          <a:p>
            <a:pPr>
              <a:buFont typeface="Wingdings" panose="05000000000000000000" pitchFamily="2" charset="2"/>
              <a:buChar char="v"/>
            </a:pPr>
            <a:r>
              <a:rPr lang="en-GB" dirty="0">
                <a:solidFill>
                  <a:schemeClr val="tx1"/>
                </a:solidFill>
                <a:latin typeface="Calibri" panose="020F0502020204030204" pitchFamily="34" charset="0"/>
                <a:cs typeface="Calibri" panose="020F0502020204030204" pitchFamily="34" charset="0"/>
              </a:rPr>
              <a:t>Use of expression whilst reading.</a:t>
            </a:r>
          </a:p>
          <a:p>
            <a:pPr marL="0" indent="0">
              <a:buNone/>
            </a:pPr>
            <a:endParaRPr lang="en-GB" dirty="0"/>
          </a:p>
        </p:txBody>
      </p:sp>
      <p:pic>
        <p:nvPicPr>
          <p:cNvPr id="4" name="Picture 3">
            <a:extLst>
              <a:ext uri="{FF2B5EF4-FFF2-40B4-BE49-F238E27FC236}">
                <a16:creationId xmlns:a16="http://schemas.microsoft.com/office/drawing/2014/main" id="{8E28D7DD-8FB2-4E82-A2E9-070AEFD562EA}"/>
              </a:ext>
            </a:extLst>
          </p:cNvPr>
          <p:cNvPicPr>
            <a:picLocks noChangeAspect="1"/>
          </p:cNvPicPr>
          <p:nvPr/>
        </p:nvPicPr>
        <p:blipFill>
          <a:blip r:embed="rId4"/>
          <a:stretch>
            <a:fillRect/>
          </a:stretch>
        </p:blipFill>
        <p:spPr>
          <a:xfrm rot="1219176">
            <a:off x="7457080" y="981192"/>
            <a:ext cx="1037041" cy="1359794"/>
          </a:xfrm>
          <a:prstGeom prst="rect">
            <a:avLst/>
          </a:prstGeom>
        </p:spPr>
      </p:pic>
      <p:pic>
        <p:nvPicPr>
          <p:cNvPr id="5" name="Picture 4">
            <a:extLst>
              <a:ext uri="{FF2B5EF4-FFF2-40B4-BE49-F238E27FC236}">
                <a16:creationId xmlns:a16="http://schemas.microsoft.com/office/drawing/2014/main" id="{C6C297A7-3104-404E-820E-001372A708AC}"/>
              </a:ext>
            </a:extLst>
          </p:cNvPr>
          <p:cNvPicPr>
            <a:picLocks noChangeAspect="1"/>
          </p:cNvPicPr>
          <p:nvPr/>
        </p:nvPicPr>
        <p:blipFill>
          <a:blip r:embed="rId5"/>
          <a:stretch>
            <a:fillRect/>
          </a:stretch>
        </p:blipFill>
        <p:spPr>
          <a:xfrm rot="20880486">
            <a:off x="512445" y="936520"/>
            <a:ext cx="1028450" cy="1261498"/>
          </a:xfrm>
          <a:prstGeom prst="rect">
            <a:avLst/>
          </a:prstGeom>
        </p:spPr>
      </p:pic>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976853" y="1609604"/>
            <a:ext cx="609600" cy="609600"/>
          </a:xfrm>
          <a:prstGeom prst="rect">
            <a:avLst/>
          </a:prstGeom>
        </p:spPr>
      </p:pic>
    </p:spTree>
    <p:extLst>
      <p:ext uri="{BB962C8B-B14F-4D97-AF65-F5344CB8AC3E}">
        <p14:creationId xmlns:p14="http://schemas.microsoft.com/office/powerpoint/2010/main" val="274576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1000"/>
                                        <p:tgtEl>
                                          <p:spTgt spid="2">
                                            <p:txEl>
                                              <p:pRg st="0" end="0"/>
                                            </p:txEl>
                                          </p:spTgt>
                                        </p:tgtEl>
                                      </p:cBhvr>
                                    </p:animEffect>
                                    <p:anim calcmode="lin" valueType="num">
                                      <p:cBhvr>
                                        <p:cTn id="1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1000"/>
                                        <p:tgtEl>
                                          <p:spTgt spid="2">
                                            <p:txEl>
                                              <p:pRg st="1" end="1"/>
                                            </p:txEl>
                                          </p:spTgt>
                                        </p:tgtEl>
                                      </p:cBhvr>
                                    </p:animEffect>
                                    <p:anim calcmode="lin" valueType="num">
                                      <p:cBhvr>
                                        <p:cTn id="19"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1000"/>
                                        <p:tgtEl>
                                          <p:spTgt spid="2">
                                            <p:txEl>
                                              <p:pRg st="2" end="2"/>
                                            </p:txEl>
                                          </p:spTgt>
                                        </p:tgtEl>
                                      </p:cBhvr>
                                    </p:animEffect>
                                    <p:anim calcmode="lin" valueType="num">
                                      <p:cBhvr>
                                        <p:cTn id="2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fade">
                                      <p:cBhvr>
                                        <p:cTn id="32" dur="1000"/>
                                        <p:tgtEl>
                                          <p:spTgt spid="2">
                                            <p:txEl>
                                              <p:pRg st="3" end="3"/>
                                            </p:txEl>
                                          </p:spTgt>
                                        </p:tgtEl>
                                      </p:cBhvr>
                                    </p:animEffect>
                                    <p:anim calcmode="lin" valueType="num">
                                      <p:cBhvr>
                                        <p:cTn id="3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fade">
                                      <p:cBhvr>
                                        <p:cTn id="39" dur="1000"/>
                                        <p:tgtEl>
                                          <p:spTgt spid="2">
                                            <p:txEl>
                                              <p:pRg st="4" end="4"/>
                                            </p:txEl>
                                          </p:spTgt>
                                        </p:tgtEl>
                                      </p:cBhvr>
                                    </p:animEffect>
                                    <p:anim calcmode="lin" valueType="num">
                                      <p:cBhvr>
                                        <p:cTn id="4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9" restart="whenNotActive" fill="hold" evtFilter="cancelBubble" nodeType="interactiveSeq">
                <p:stCondLst>
                  <p:cond evt="onClick" delay="0">
                    <p:tgtEl>
                      <p:spTgt spid="6"/>
                    </p:tgtEl>
                  </p:cond>
                </p:stCondLst>
                <p:endSync evt="end" delay="0">
                  <p:rtn val="all"/>
                </p:endSync>
                <p:childTnLst>
                  <p:par>
                    <p:cTn id="50" fill="hold">
                      <p:stCondLst>
                        <p:cond delay="0"/>
                      </p:stCondLst>
                      <p:childTnLst>
                        <p:par>
                          <p:cTn id="51" fill="hold">
                            <p:stCondLst>
                              <p:cond delay="0"/>
                            </p:stCondLst>
                            <p:childTnLst>
                              <p:par>
                                <p:cTn id="52" presetID="1" presetClass="mediacall" presetSubtype="0" fill="hold" nodeType="clickEffect">
                                  <p:stCondLst>
                                    <p:cond delay="0"/>
                                  </p:stCondLst>
                                  <p:childTnLst>
                                    <p:cmd type="call" cmd="playFrom(0.0)">
                                      <p:cBhvr>
                                        <p:cTn id="53" dur="6936" fill="hold"/>
                                        <p:tgtEl>
                                          <p:spTgt spid="6"/>
                                        </p:tgtEl>
                                      </p:cBhvr>
                                    </p:cmd>
                                  </p:childTnLst>
                                </p:cTn>
                              </p:par>
                            </p:childTnLst>
                          </p:cTn>
                        </p:par>
                      </p:childTnLst>
                    </p:cTn>
                  </p:par>
                </p:childTnLst>
              </p:cTn>
              <p:nextCondLst>
                <p:cond evt="onClick" delay="0">
                  <p:tgtEl>
                    <p:spTgt spid="6"/>
                  </p:tgtEl>
                </p:cond>
              </p:nextCondLst>
            </p:seq>
            <p:audio>
              <p:cMediaNode vol="80000">
                <p:cTn id="54" fill="hold" display="0">
                  <p:stCondLst>
                    <p:cond delay="indefinite"/>
                  </p:stCondLst>
                  <p:endCondLst>
                    <p:cond evt="onStopAudio" delay="0">
                      <p:tgtEl>
                        <p:sldTgt/>
                      </p:tgtEl>
                    </p:cond>
                  </p:endCondLst>
                </p:cTn>
                <p:tgtEl>
                  <p:spTgt spid="6"/>
                </p:tgtEl>
              </p:cMediaNode>
            </p:audio>
          </p:childTnLst>
        </p:cTn>
      </p:par>
    </p:tnLst>
    <p:bldLst>
      <p:bldP spid="3" grpId="0"/>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71551" y="982132"/>
            <a:ext cx="7200897" cy="1303867"/>
          </a:xfrm>
        </p:spPr>
        <p:txBody>
          <a:bodyPr>
            <a:noAutofit/>
          </a:bodyPr>
          <a:lstStyle/>
          <a:p>
            <a:pPr>
              <a:lnSpc>
                <a:spcPct val="90000"/>
              </a:lnSpc>
            </a:pPr>
            <a:r>
              <a:rPr lang="en-GB" sz="4800" b="1" dirty="0">
                <a:solidFill>
                  <a:srgbClr val="262626"/>
                </a:solidFill>
                <a:latin typeface="Calibri" panose="020F0502020204030204" pitchFamily="34" charset="0"/>
                <a:cs typeface="Calibri" panose="020F0502020204030204" pitchFamily="34" charset="0"/>
              </a:rPr>
              <a:t>English in Year One:</a:t>
            </a:r>
            <a:br>
              <a:rPr lang="en-GB" sz="4800" b="1" dirty="0">
                <a:solidFill>
                  <a:srgbClr val="262626"/>
                </a:solidFill>
                <a:latin typeface="Calibri" panose="020F0502020204030204" pitchFamily="34" charset="0"/>
                <a:cs typeface="Calibri" panose="020F0502020204030204" pitchFamily="34" charset="0"/>
              </a:rPr>
            </a:br>
            <a:r>
              <a:rPr lang="en-GB" sz="4800" b="1" dirty="0">
                <a:solidFill>
                  <a:srgbClr val="262626"/>
                </a:solidFill>
                <a:latin typeface="Calibri" panose="020F0502020204030204" pitchFamily="34" charset="0"/>
                <a:cs typeface="Calibri" panose="020F0502020204030204" pitchFamily="34" charset="0"/>
              </a:rPr>
              <a:t>Writing</a:t>
            </a:r>
          </a:p>
        </p:txBody>
      </p:sp>
      <p:sp>
        <p:nvSpPr>
          <p:cNvPr id="2" name="Content Placeholder 1"/>
          <p:cNvSpPr>
            <a:spLocks noGrp="1"/>
          </p:cNvSpPr>
          <p:nvPr>
            <p:ph idx="1"/>
          </p:nvPr>
        </p:nvSpPr>
        <p:spPr>
          <a:xfrm>
            <a:off x="971551" y="2556932"/>
            <a:ext cx="4692650" cy="3318936"/>
          </a:xfrm>
        </p:spPr>
        <p:txBody>
          <a:bodyPr>
            <a:normAutofit/>
          </a:bodyPr>
          <a:lstStyle/>
          <a:p>
            <a:pPr>
              <a:lnSpc>
                <a:spcPct val="90000"/>
              </a:lnSpc>
              <a:buFont typeface="Wingdings" panose="05000000000000000000" pitchFamily="2" charset="2"/>
              <a:buChar char="v"/>
            </a:pPr>
            <a:r>
              <a:rPr lang="en-GB" sz="1900" dirty="0">
                <a:solidFill>
                  <a:srgbClr val="262626"/>
                </a:solidFill>
                <a:latin typeface="Calibri" panose="020F0502020204030204" pitchFamily="34" charset="0"/>
                <a:cs typeface="Calibri" panose="020F0502020204030204" pitchFamily="34" charset="0"/>
              </a:rPr>
              <a:t>Huge focus on SPAG: spelling, punctuation and grammar. </a:t>
            </a:r>
          </a:p>
          <a:p>
            <a:pPr>
              <a:lnSpc>
                <a:spcPct val="90000"/>
              </a:lnSpc>
              <a:buFont typeface="Wingdings" panose="05000000000000000000" pitchFamily="2" charset="2"/>
              <a:buChar char="v"/>
            </a:pPr>
            <a:r>
              <a:rPr lang="en-GB" sz="1900" dirty="0">
                <a:solidFill>
                  <a:srgbClr val="262626"/>
                </a:solidFill>
                <a:latin typeface="Calibri" panose="020F0502020204030204" pitchFamily="34" charset="0"/>
                <a:cs typeface="Calibri" panose="020F0502020204030204" pitchFamily="34" charset="0"/>
              </a:rPr>
              <a:t>Re-reading work. Does your work make sense?</a:t>
            </a:r>
          </a:p>
          <a:p>
            <a:pPr>
              <a:lnSpc>
                <a:spcPct val="90000"/>
              </a:lnSpc>
              <a:buFont typeface="Wingdings" panose="05000000000000000000" pitchFamily="2" charset="2"/>
              <a:buChar char="v"/>
            </a:pPr>
            <a:r>
              <a:rPr lang="en-GB" sz="1900" dirty="0">
                <a:solidFill>
                  <a:srgbClr val="262626"/>
                </a:solidFill>
                <a:latin typeface="Calibri" panose="020F0502020204030204" pitchFamily="34" charset="0"/>
                <a:cs typeface="Calibri" panose="020F0502020204030204" pitchFamily="34" charset="0"/>
              </a:rPr>
              <a:t>Editing work (purple pen)</a:t>
            </a:r>
          </a:p>
          <a:p>
            <a:pPr>
              <a:lnSpc>
                <a:spcPct val="90000"/>
              </a:lnSpc>
              <a:buFont typeface="Wingdings" panose="05000000000000000000" pitchFamily="2" charset="2"/>
              <a:buChar char="v"/>
            </a:pPr>
            <a:r>
              <a:rPr lang="en-GB" sz="1900" dirty="0">
                <a:solidFill>
                  <a:srgbClr val="262626"/>
                </a:solidFill>
                <a:latin typeface="Calibri" panose="020F0502020204030204" pitchFamily="34" charset="0"/>
                <a:cs typeface="Calibri" panose="020F0502020204030204" pitchFamily="34" charset="0"/>
              </a:rPr>
              <a:t>Using different writing techniques: full stops, capital letters, adjectives, connectives, sentence starters, suffixes (jumped), prefixes (unhappy)</a:t>
            </a:r>
          </a:p>
          <a:p>
            <a:pPr>
              <a:lnSpc>
                <a:spcPct val="90000"/>
              </a:lnSpc>
              <a:buFont typeface="Wingdings" panose="05000000000000000000" pitchFamily="2" charset="2"/>
              <a:buChar char="v"/>
            </a:pPr>
            <a:r>
              <a:rPr lang="en-GB" sz="1900" dirty="0">
                <a:solidFill>
                  <a:srgbClr val="262626"/>
                </a:solidFill>
                <a:latin typeface="Calibri" panose="020F0502020204030204" pitchFamily="34" charset="0"/>
                <a:cs typeface="Calibri" panose="020F0502020204030204" pitchFamily="34" charset="0"/>
              </a:rPr>
              <a:t>Using a narrative voice. </a:t>
            </a:r>
          </a:p>
          <a:p>
            <a:pPr>
              <a:lnSpc>
                <a:spcPct val="90000"/>
              </a:lnSpc>
            </a:pPr>
            <a:endParaRPr lang="en-GB" sz="1900" dirty="0">
              <a:solidFill>
                <a:srgbClr val="262626"/>
              </a:solidFill>
            </a:endParaRPr>
          </a:p>
        </p:txBody>
      </p:sp>
      <p:pic>
        <p:nvPicPr>
          <p:cNvPr id="4" name="Picture 3">
            <a:extLst>
              <a:ext uri="{FF2B5EF4-FFF2-40B4-BE49-F238E27FC236}">
                <a16:creationId xmlns:a16="http://schemas.microsoft.com/office/drawing/2014/main" id="{2BA97008-C75F-41BF-BC61-E573203E8276}"/>
              </a:ext>
            </a:extLst>
          </p:cNvPr>
          <p:cNvPicPr>
            <a:picLocks noChangeAspect="1"/>
          </p:cNvPicPr>
          <p:nvPr/>
        </p:nvPicPr>
        <p:blipFill>
          <a:blip r:embed="rId4"/>
          <a:stretch>
            <a:fillRect/>
          </a:stretch>
        </p:blipFill>
        <p:spPr>
          <a:xfrm>
            <a:off x="6063769" y="3564635"/>
            <a:ext cx="2054796" cy="1125729"/>
          </a:xfrm>
          <a:prstGeom prst="rect">
            <a:avLst/>
          </a:prstGeom>
          <a:ln w="57150" cmpd="thickThin">
            <a:solidFill>
              <a:srgbClr val="7F7F7F"/>
            </a:solidFill>
            <a:miter lim="800000"/>
          </a:ln>
        </p:spPr>
      </p:pic>
    </p:spTree>
    <p:extLst>
      <p:ext uri="{BB962C8B-B14F-4D97-AF65-F5344CB8AC3E}">
        <p14:creationId xmlns:p14="http://schemas.microsoft.com/office/powerpoint/2010/main" val="40489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fade">
                                      <p:cBhvr>
                                        <p:cTn id="35" dur="1000"/>
                                        <p:tgtEl>
                                          <p:spTgt spid="2">
                                            <p:txEl>
                                              <p:pRg st="3" end="3"/>
                                            </p:txEl>
                                          </p:spTgt>
                                        </p:tgtEl>
                                      </p:cBhvr>
                                    </p:animEffect>
                                    <p:anim calcmode="lin" valueType="num">
                                      <p:cBhvr>
                                        <p:cTn id="3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Effect transition="in" filter="fade">
                                      <p:cBhvr>
                                        <p:cTn id="42" dur="1000"/>
                                        <p:tgtEl>
                                          <p:spTgt spid="2">
                                            <p:txEl>
                                              <p:pRg st="4" end="4"/>
                                            </p:txEl>
                                          </p:spTgt>
                                        </p:tgtEl>
                                      </p:cBhvr>
                                    </p:animEffect>
                                    <p:anim calcmode="lin" valueType="num">
                                      <p:cBhvr>
                                        <p:cTn id="4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anim calcmode="lin" valueType="num">
                                      <p:cBhvr>
                                        <p:cTn id="50" dur="1000" fill="hold"/>
                                        <p:tgtEl>
                                          <p:spTgt spid="4"/>
                                        </p:tgtEl>
                                        <p:attrNameLst>
                                          <p:attrName>ppt_x</p:attrName>
                                        </p:attrNameLst>
                                      </p:cBhvr>
                                      <p:tavLst>
                                        <p:tav tm="0">
                                          <p:val>
                                            <p:strVal val="#ppt_x"/>
                                          </p:val>
                                        </p:tav>
                                        <p:tav tm="100000">
                                          <p:val>
                                            <p:strVal val="#ppt_x"/>
                                          </p:val>
                                        </p:tav>
                                      </p:tavLst>
                                    </p:anim>
                                    <p:anim calcmode="lin" valueType="num">
                                      <p:cBhvr>
                                        <p:cTn id="5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9737" y="1103574"/>
            <a:ext cx="8229600" cy="864096"/>
          </a:xfrm>
        </p:spPr>
        <p:txBody>
          <a:bodyPr>
            <a:noAutofit/>
          </a:bodyPr>
          <a:lstStyle/>
          <a:p>
            <a:r>
              <a:rPr lang="en-GB" sz="3600" b="1" dirty="0">
                <a:latin typeface="Calibri" panose="020F0502020204030204" pitchFamily="34" charset="0"/>
                <a:cs typeface="Calibri" panose="020F0502020204030204" pitchFamily="34" charset="0"/>
              </a:rPr>
              <a:t>Maths in Year One:</a:t>
            </a:r>
            <a:br>
              <a:rPr lang="en-GB" sz="3600" b="1" dirty="0">
                <a:latin typeface="Calibri" panose="020F0502020204030204" pitchFamily="34" charset="0"/>
                <a:cs typeface="Calibri" panose="020F0502020204030204" pitchFamily="34" charset="0"/>
              </a:rPr>
            </a:br>
            <a:r>
              <a:rPr lang="en-GB" sz="3600" b="1" dirty="0">
                <a:latin typeface="Calibri" panose="020F0502020204030204" pitchFamily="34" charset="0"/>
                <a:cs typeface="Calibri" panose="020F0502020204030204" pitchFamily="34" charset="0"/>
              </a:rPr>
              <a:t>Number, Place Value and Calculation</a:t>
            </a:r>
          </a:p>
        </p:txBody>
      </p:sp>
      <p:sp>
        <p:nvSpPr>
          <p:cNvPr id="2" name="Content Placeholder 1"/>
          <p:cNvSpPr>
            <a:spLocks noGrp="1"/>
          </p:cNvSpPr>
          <p:nvPr>
            <p:ph idx="1"/>
          </p:nvPr>
        </p:nvSpPr>
        <p:spPr>
          <a:xfrm>
            <a:off x="467544" y="1762630"/>
            <a:ext cx="9149423" cy="4843653"/>
          </a:xfrm>
        </p:spPr>
        <p:txBody>
          <a:bodyPr>
            <a:normAutofit fontScale="62500" lnSpcReduction="20000"/>
          </a:bodyPr>
          <a:lstStyle/>
          <a:p>
            <a:pPr marL="0" indent="0" fontAlgn="base">
              <a:buNone/>
            </a:pPr>
            <a:endParaRPr lang="en-GB" sz="2200" dirty="0">
              <a:solidFill>
                <a:schemeClr val="tx1"/>
              </a:solidFill>
              <a:latin typeface="Debbie Hepplewhite Print Font" panose="03050602040000000000" pitchFamily="66" charset="0"/>
            </a:endParaRPr>
          </a:p>
          <a:p>
            <a:pPr marL="0" indent="0" fontAlgn="base">
              <a:buNone/>
            </a:pPr>
            <a:endParaRPr lang="en-GB" sz="2200" dirty="0">
              <a:solidFill>
                <a:schemeClr val="tx1"/>
              </a:solidFill>
              <a:latin typeface="Debbie Hepplewhite Print Font" panose="03050602040000000000" pitchFamily="66" charset="0"/>
            </a:endParaRPr>
          </a:p>
          <a:p>
            <a:pPr>
              <a:buFont typeface="Wingdings" panose="05000000000000000000" pitchFamily="2" charset="2"/>
              <a:buChar char="v"/>
            </a:pPr>
            <a:r>
              <a:rPr lang="en-GB" sz="2200" dirty="0">
                <a:solidFill>
                  <a:schemeClr val="tx1"/>
                </a:solidFill>
                <a:latin typeface="Calibri" panose="020F0502020204030204" pitchFamily="34" charset="0"/>
                <a:cs typeface="Calibri" panose="020F0502020204030204" pitchFamily="34" charset="0"/>
              </a:rPr>
              <a:t>Counting up to 100 forwards and backwards</a:t>
            </a:r>
          </a:p>
          <a:p>
            <a:pPr>
              <a:buFont typeface="Wingdings" panose="05000000000000000000" pitchFamily="2" charset="2"/>
              <a:buChar char="v"/>
            </a:pPr>
            <a:r>
              <a:rPr lang="en-GB" sz="2200" dirty="0">
                <a:solidFill>
                  <a:schemeClr val="tx1"/>
                </a:solidFill>
                <a:latin typeface="Calibri" panose="020F0502020204030204" pitchFamily="34" charset="0"/>
                <a:cs typeface="Calibri" panose="020F0502020204030204" pitchFamily="34" charset="0"/>
              </a:rPr>
              <a:t>Reading and writing numbers up to 100</a:t>
            </a:r>
          </a:p>
          <a:p>
            <a:pPr>
              <a:buFont typeface="Wingdings" panose="05000000000000000000" pitchFamily="2" charset="2"/>
              <a:buChar char="v"/>
            </a:pPr>
            <a:r>
              <a:rPr lang="en-GB" sz="2200" dirty="0">
                <a:solidFill>
                  <a:schemeClr val="tx1"/>
                </a:solidFill>
                <a:latin typeface="Calibri" panose="020F0502020204030204" pitchFamily="34" charset="0"/>
                <a:cs typeface="Calibri" panose="020F0502020204030204" pitchFamily="34" charset="0"/>
              </a:rPr>
              <a:t>Reading and writing numbers up to 20 in words</a:t>
            </a:r>
          </a:p>
          <a:p>
            <a:pPr>
              <a:buFont typeface="Wingdings" panose="05000000000000000000" pitchFamily="2" charset="2"/>
              <a:buChar char="v"/>
            </a:pPr>
            <a:r>
              <a:rPr lang="en-GB" sz="2200" dirty="0">
                <a:solidFill>
                  <a:schemeClr val="tx1"/>
                </a:solidFill>
                <a:latin typeface="Calibri" panose="020F0502020204030204" pitchFamily="34" charset="0"/>
                <a:cs typeface="Calibri" panose="020F0502020204030204" pitchFamily="34" charset="0"/>
              </a:rPr>
              <a:t>Counting on and back in twos, fives and tens</a:t>
            </a:r>
          </a:p>
          <a:p>
            <a:pPr>
              <a:buFont typeface="Wingdings" panose="05000000000000000000" pitchFamily="2" charset="2"/>
              <a:buChar char="v"/>
            </a:pPr>
            <a:r>
              <a:rPr lang="en-GB" sz="2200" dirty="0">
                <a:solidFill>
                  <a:schemeClr val="tx1"/>
                </a:solidFill>
                <a:latin typeface="Calibri" panose="020F0502020204030204" pitchFamily="34" charset="0"/>
                <a:cs typeface="Calibri" panose="020F0502020204030204" pitchFamily="34" charset="0"/>
              </a:rPr>
              <a:t>Using a number line to put numbers in the correct order</a:t>
            </a:r>
          </a:p>
          <a:p>
            <a:pPr>
              <a:buFont typeface="Wingdings" panose="05000000000000000000" pitchFamily="2" charset="2"/>
              <a:buChar char="v"/>
            </a:pPr>
            <a:r>
              <a:rPr lang="en-GB" sz="2200" dirty="0">
                <a:solidFill>
                  <a:schemeClr val="tx1"/>
                </a:solidFill>
                <a:latin typeface="Calibri" panose="020F0502020204030204" pitchFamily="34" charset="0"/>
                <a:cs typeface="Calibri" panose="020F0502020204030204" pitchFamily="34" charset="0"/>
              </a:rPr>
              <a:t>Recognising patterns in numbers</a:t>
            </a:r>
          </a:p>
          <a:p>
            <a:pPr>
              <a:buFont typeface="Wingdings" panose="05000000000000000000" pitchFamily="2" charset="2"/>
              <a:buChar char="v"/>
            </a:pPr>
            <a:r>
              <a:rPr lang="en-GB" sz="2200" dirty="0">
                <a:solidFill>
                  <a:schemeClr val="tx1"/>
                </a:solidFill>
                <a:latin typeface="Calibri" panose="020F0502020204030204" pitchFamily="34" charset="0"/>
                <a:cs typeface="Calibri" panose="020F0502020204030204" pitchFamily="34" charset="0"/>
              </a:rPr>
              <a:t>Recognising odd and even numbers</a:t>
            </a:r>
          </a:p>
          <a:p>
            <a:pPr>
              <a:buFont typeface="Wingdings" panose="05000000000000000000" pitchFamily="2" charset="2"/>
              <a:buChar char="v"/>
            </a:pPr>
            <a:r>
              <a:rPr lang="en-GB" sz="2200" dirty="0">
                <a:solidFill>
                  <a:schemeClr val="tx1"/>
                </a:solidFill>
                <a:latin typeface="Calibri" panose="020F0502020204030204" pitchFamily="34" charset="0"/>
                <a:cs typeface="Calibri" panose="020F0502020204030204" pitchFamily="34" charset="0"/>
              </a:rPr>
              <a:t>Estimating amounts of objects and then counting to check</a:t>
            </a:r>
          </a:p>
          <a:p>
            <a:pPr>
              <a:buFont typeface="Wingdings" panose="05000000000000000000" pitchFamily="2" charset="2"/>
              <a:buChar char="v"/>
            </a:pPr>
            <a:r>
              <a:rPr lang="en-GB" sz="2200" dirty="0">
                <a:solidFill>
                  <a:schemeClr val="tx1"/>
                </a:solidFill>
                <a:latin typeface="Calibri" panose="020F0502020204030204" pitchFamily="34" charset="0"/>
                <a:cs typeface="Calibri" panose="020F0502020204030204" pitchFamily="34" charset="0"/>
              </a:rPr>
              <a:t>Learning simple addition and subtraction</a:t>
            </a:r>
          </a:p>
          <a:p>
            <a:pPr>
              <a:buFont typeface="Wingdings" panose="05000000000000000000" pitchFamily="2" charset="2"/>
              <a:buChar char="v"/>
            </a:pPr>
            <a:r>
              <a:rPr lang="en-GB" sz="2200" dirty="0">
                <a:solidFill>
                  <a:schemeClr val="tx1"/>
                </a:solidFill>
                <a:latin typeface="Calibri" panose="020F0502020204030204" pitchFamily="34" charset="0"/>
                <a:cs typeface="Calibri" panose="020F0502020204030204" pitchFamily="34" charset="0"/>
              </a:rPr>
              <a:t>Using money – paying and giving change</a:t>
            </a:r>
          </a:p>
          <a:p>
            <a:pPr>
              <a:buFont typeface="Wingdings" panose="05000000000000000000" pitchFamily="2" charset="2"/>
              <a:buChar char="v"/>
            </a:pPr>
            <a:r>
              <a:rPr lang="en-GB" sz="2200" dirty="0">
                <a:solidFill>
                  <a:schemeClr val="tx1"/>
                </a:solidFill>
                <a:latin typeface="Calibri" panose="020F0502020204030204" pitchFamily="34" charset="0"/>
                <a:cs typeface="Calibri" panose="020F0502020204030204" pitchFamily="34" charset="0"/>
              </a:rPr>
              <a:t>Learning which pairs of numbers add up to 20 (number bonds)</a:t>
            </a:r>
          </a:p>
          <a:p>
            <a:pPr>
              <a:buFont typeface="Wingdings" panose="05000000000000000000" pitchFamily="2" charset="2"/>
              <a:buChar char="v"/>
            </a:pPr>
            <a:r>
              <a:rPr lang="en-GB" sz="2200" dirty="0">
                <a:solidFill>
                  <a:schemeClr val="tx1"/>
                </a:solidFill>
                <a:latin typeface="Calibri" panose="020F0502020204030204" pitchFamily="34" charset="0"/>
                <a:cs typeface="Calibri" panose="020F0502020204030204" pitchFamily="34" charset="0"/>
              </a:rPr>
              <a:t>Doubling and halving</a:t>
            </a:r>
          </a:p>
          <a:p>
            <a:pPr>
              <a:buFont typeface="Wingdings" panose="05000000000000000000" pitchFamily="2" charset="2"/>
              <a:buChar char="v"/>
            </a:pPr>
            <a:r>
              <a:rPr lang="en-GB" sz="2200" dirty="0">
                <a:solidFill>
                  <a:schemeClr val="tx1"/>
                </a:solidFill>
                <a:latin typeface="Calibri" panose="020F0502020204030204" pitchFamily="34" charset="0"/>
                <a:cs typeface="Calibri" panose="020F0502020204030204" pitchFamily="34" charset="0"/>
              </a:rPr>
              <a:t>Finding a quarter of a quantity</a:t>
            </a:r>
          </a:p>
          <a:p>
            <a:pPr>
              <a:buFont typeface="Wingdings" panose="05000000000000000000" pitchFamily="2" charset="2"/>
              <a:buChar char="v"/>
            </a:pPr>
            <a:r>
              <a:rPr lang="en-GB" sz="2200" dirty="0">
                <a:solidFill>
                  <a:schemeClr val="tx1"/>
                </a:solidFill>
                <a:latin typeface="Calibri" panose="020F0502020204030204" pitchFamily="34" charset="0"/>
                <a:cs typeface="Calibri" panose="020F0502020204030204" pitchFamily="34" charset="0"/>
              </a:rPr>
              <a:t>Working out multiplication and division questions using objects to group or share.</a:t>
            </a:r>
            <a:endParaRPr lang="en-US" altLang="en-US" sz="2200" dirty="0">
              <a:latin typeface="Calibri" panose="020F0502020204030204" pitchFamily="34" charset="0"/>
              <a:ea typeface="ＭＳ Ｐゴシック" pitchFamily="34" charset="-128"/>
              <a:cs typeface="Calibri" panose="020F0502020204030204" pitchFamily="34" charset="0"/>
            </a:endParaRPr>
          </a:p>
          <a:p>
            <a:endParaRPr lang="en-GB" dirty="0"/>
          </a:p>
        </p:txBody>
      </p:sp>
    </p:spTree>
    <p:extLst>
      <p:ext uri="{BB962C8B-B14F-4D97-AF65-F5344CB8AC3E}">
        <p14:creationId xmlns:p14="http://schemas.microsoft.com/office/powerpoint/2010/main" val="186569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1000"/>
                                        <p:tgtEl>
                                          <p:spTgt spid="2">
                                            <p:txEl>
                                              <p:pRg st="5" end="5"/>
                                            </p:txEl>
                                          </p:spTgt>
                                        </p:tgtEl>
                                      </p:cBhvr>
                                    </p:animEffect>
                                    <p:anim calcmode="lin" valueType="num">
                                      <p:cBhvr>
                                        <p:cTn id="2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1000"/>
                                        <p:tgtEl>
                                          <p:spTgt spid="2">
                                            <p:txEl>
                                              <p:pRg st="6" end="6"/>
                                            </p:txEl>
                                          </p:spTgt>
                                        </p:tgtEl>
                                      </p:cBhvr>
                                    </p:animEffect>
                                    <p:anim calcmode="lin" valueType="num">
                                      <p:cBhvr>
                                        <p:cTn id="36"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1000"/>
                                        <p:tgtEl>
                                          <p:spTgt spid="2">
                                            <p:txEl>
                                              <p:pRg st="7" end="7"/>
                                            </p:txEl>
                                          </p:spTgt>
                                        </p:tgtEl>
                                      </p:cBhvr>
                                    </p:animEffect>
                                    <p:anim calcmode="lin" valueType="num">
                                      <p:cBhvr>
                                        <p:cTn id="4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Effect transition="in" filter="fade">
                                      <p:cBhvr>
                                        <p:cTn id="49" dur="1000"/>
                                        <p:tgtEl>
                                          <p:spTgt spid="2">
                                            <p:txEl>
                                              <p:pRg st="8" end="8"/>
                                            </p:txEl>
                                          </p:spTgt>
                                        </p:tgtEl>
                                      </p:cBhvr>
                                    </p:animEffect>
                                    <p:anim calcmode="lin" valueType="num">
                                      <p:cBhvr>
                                        <p:cTn id="50"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
                                            <p:txEl>
                                              <p:pRg st="9" end="9"/>
                                            </p:txEl>
                                          </p:spTgt>
                                        </p:tgtEl>
                                        <p:attrNameLst>
                                          <p:attrName>style.visibility</p:attrName>
                                        </p:attrNameLst>
                                      </p:cBhvr>
                                      <p:to>
                                        <p:strVal val="visible"/>
                                      </p:to>
                                    </p:set>
                                    <p:animEffect transition="in" filter="fade">
                                      <p:cBhvr>
                                        <p:cTn id="56" dur="1000"/>
                                        <p:tgtEl>
                                          <p:spTgt spid="2">
                                            <p:txEl>
                                              <p:pRg st="9" end="9"/>
                                            </p:txEl>
                                          </p:spTgt>
                                        </p:tgtEl>
                                      </p:cBhvr>
                                    </p:animEffect>
                                    <p:anim calcmode="lin" valueType="num">
                                      <p:cBhvr>
                                        <p:cTn id="57"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
                                            <p:txEl>
                                              <p:pRg st="10" end="10"/>
                                            </p:txEl>
                                          </p:spTgt>
                                        </p:tgtEl>
                                        <p:attrNameLst>
                                          <p:attrName>style.visibility</p:attrName>
                                        </p:attrNameLst>
                                      </p:cBhvr>
                                      <p:to>
                                        <p:strVal val="visible"/>
                                      </p:to>
                                    </p:set>
                                    <p:animEffect transition="in" filter="fade">
                                      <p:cBhvr>
                                        <p:cTn id="63" dur="1000"/>
                                        <p:tgtEl>
                                          <p:spTgt spid="2">
                                            <p:txEl>
                                              <p:pRg st="10" end="10"/>
                                            </p:txEl>
                                          </p:spTgt>
                                        </p:tgtEl>
                                      </p:cBhvr>
                                    </p:animEffect>
                                    <p:anim calcmode="lin" valueType="num">
                                      <p:cBhvr>
                                        <p:cTn id="64"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
                                            <p:txEl>
                                              <p:pRg st="11" end="11"/>
                                            </p:txEl>
                                          </p:spTgt>
                                        </p:tgtEl>
                                        <p:attrNameLst>
                                          <p:attrName>style.visibility</p:attrName>
                                        </p:attrNameLst>
                                      </p:cBhvr>
                                      <p:to>
                                        <p:strVal val="visible"/>
                                      </p:to>
                                    </p:set>
                                    <p:animEffect transition="in" filter="fade">
                                      <p:cBhvr>
                                        <p:cTn id="70" dur="1000"/>
                                        <p:tgtEl>
                                          <p:spTgt spid="2">
                                            <p:txEl>
                                              <p:pRg st="11" end="11"/>
                                            </p:txEl>
                                          </p:spTgt>
                                        </p:tgtEl>
                                      </p:cBhvr>
                                    </p:animEffect>
                                    <p:anim calcmode="lin" valueType="num">
                                      <p:cBhvr>
                                        <p:cTn id="71"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72"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
                                            <p:txEl>
                                              <p:pRg st="12" end="12"/>
                                            </p:txEl>
                                          </p:spTgt>
                                        </p:tgtEl>
                                        <p:attrNameLst>
                                          <p:attrName>style.visibility</p:attrName>
                                        </p:attrNameLst>
                                      </p:cBhvr>
                                      <p:to>
                                        <p:strVal val="visible"/>
                                      </p:to>
                                    </p:set>
                                    <p:animEffect transition="in" filter="fade">
                                      <p:cBhvr>
                                        <p:cTn id="77" dur="1000"/>
                                        <p:tgtEl>
                                          <p:spTgt spid="2">
                                            <p:txEl>
                                              <p:pRg st="12" end="12"/>
                                            </p:txEl>
                                          </p:spTgt>
                                        </p:tgtEl>
                                      </p:cBhvr>
                                    </p:animEffect>
                                    <p:anim calcmode="lin" valueType="num">
                                      <p:cBhvr>
                                        <p:cTn id="78"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79"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
                                            <p:txEl>
                                              <p:pRg st="13" end="13"/>
                                            </p:txEl>
                                          </p:spTgt>
                                        </p:tgtEl>
                                        <p:attrNameLst>
                                          <p:attrName>style.visibility</p:attrName>
                                        </p:attrNameLst>
                                      </p:cBhvr>
                                      <p:to>
                                        <p:strVal val="visible"/>
                                      </p:to>
                                    </p:set>
                                    <p:animEffect transition="in" filter="fade">
                                      <p:cBhvr>
                                        <p:cTn id="84" dur="1000"/>
                                        <p:tgtEl>
                                          <p:spTgt spid="2">
                                            <p:txEl>
                                              <p:pRg st="13" end="13"/>
                                            </p:txEl>
                                          </p:spTgt>
                                        </p:tgtEl>
                                      </p:cBhvr>
                                    </p:animEffect>
                                    <p:anim calcmode="lin" valueType="num">
                                      <p:cBhvr>
                                        <p:cTn id="85"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86" dur="1000" fill="hold"/>
                                        <p:tgtEl>
                                          <p:spTgt spid="2">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
                                            <p:txEl>
                                              <p:pRg st="14" end="14"/>
                                            </p:txEl>
                                          </p:spTgt>
                                        </p:tgtEl>
                                        <p:attrNameLst>
                                          <p:attrName>style.visibility</p:attrName>
                                        </p:attrNameLst>
                                      </p:cBhvr>
                                      <p:to>
                                        <p:strVal val="visible"/>
                                      </p:to>
                                    </p:set>
                                    <p:animEffect transition="in" filter="fade">
                                      <p:cBhvr>
                                        <p:cTn id="91" dur="1000"/>
                                        <p:tgtEl>
                                          <p:spTgt spid="2">
                                            <p:txEl>
                                              <p:pRg st="14" end="14"/>
                                            </p:txEl>
                                          </p:spTgt>
                                        </p:tgtEl>
                                      </p:cBhvr>
                                    </p:animEffect>
                                    <p:anim calcmode="lin" valueType="num">
                                      <p:cBhvr>
                                        <p:cTn id="92" dur="1000" fill="hold"/>
                                        <p:tgtEl>
                                          <p:spTgt spid="2">
                                            <p:txEl>
                                              <p:pRg st="14" end="14"/>
                                            </p:txEl>
                                          </p:spTgt>
                                        </p:tgtEl>
                                        <p:attrNameLst>
                                          <p:attrName>ppt_x</p:attrName>
                                        </p:attrNameLst>
                                      </p:cBhvr>
                                      <p:tavLst>
                                        <p:tav tm="0">
                                          <p:val>
                                            <p:strVal val="#ppt_x"/>
                                          </p:val>
                                        </p:tav>
                                        <p:tav tm="100000">
                                          <p:val>
                                            <p:strVal val="#ppt_x"/>
                                          </p:val>
                                        </p:tav>
                                      </p:tavLst>
                                    </p:anim>
                                    <p:anim calcmode="lin" valueType="num">
                                      <p:cBhvr>
                                        <p:cTn id="93" dur="1000" fill="hold"/>
                                        <p:tgtEl>
                                          <p:spTgt spid="2">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2">
                                            <p:txEl>
                                              <p:pRg st="15" end="15"/>
                                            </p:txEl>
                                          </p:spTgt>
                                        </p:tgtEl>
                                        <p:attrNameLst>
                                          <p:attrName>style.visibility</p:attrName>
                                        </p:attrNameLst>
                                      </p:cBhvr>
                                      <p:to>
                                        <p:strVal val="visible"/>
                                      </p:to>
                                    </p:set>
                                    <p:animEffect transition="in" filter="fade">
                                      <p:cBhvr>
                                        <p:cTn id="98" dur="1000"/>
                                        <p:tgtEl>
                                          <p:spTgt spid="2">
                                            <p:txEl>
                                              <p:pRg st="15" end="15"/>
                                            </p:txEl>
                                          </p:spTgt>
                                        </p:tgtEl>
                                      </p:cBhvr>
                                    </p:animEffect>
                                    <p:anim calcmode="lin" valueType="num">
                                      <p:cBhvr>
                                        <p:cTn id="99" dur="1000" fill="hold"/>
                                        <p:tgtEl>
                                          <p:spTgt spid="2">
                                            <p:txEl>
                                              <p:pRg st="15" end="15"/>
                                            </p:txEl>
                                          </p:spTgt>
                                        </p:tgtEl>
                                        <p:attrNameLst>
                                          <p:attrName>ppt_x</p:attrName>
                                        </p:attrNameLst>
                                      </p:cBhvr>
                                      <p:tavLst>
                                        <p:tav tm="0">
                                          <p:val>
                                            <p:strVal val="#ppt_x"/>
                                          </p:val>
                                        </p:tav>
                                        <p:tav tm="100000">
                                          <p:val>
                                            <p:strVal val="#ppt_x"/>
                                          </p:val>
                                        </p:tav>
                                      </p:tavLst>
                                    </p:anim>
                                    <p:anim calcmode="lin" valueType="num">
                                      <p:cBhvr>
                                        <p:cTn id="100" dur="1000" fill="hold"/>
                                        <p:tgtEl>
                                          <p:spTgt spid="2">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6" presetClass="entr" presetSubtype="21" fill="hold" grpId="0" nodeType="clickEffect">
                                  <p:stCondLst>
                                    <p:cond delay="0"/>
                                  </p:stCondLst>
                                  <p:childTnLst>
                                    <p:set>
                                      <p:cBhvr>
                                        <p:cTn id="104" dur="1" fill="hold">
                                          <p:stCondLst>
                                            <p:cond delay="0"/>
                                          </p:stCondLst>
                                        </p:cTn>
                                        <p:tgtEl>
                                          <p:spTgt spid="3"/>
                                        </p:tgtEl>
                                        <p:attrNameLst>
                                          <p:attrName>style.visibility</p:attrName>
                                        </p:attrNameLst>
                                      </p:cBhvr>
                                      <p:to>
                                        <p:strVal val="visible"/>
                                      </p:to>
                                    </p:set>
                                    <p:animEffect transition="in" filter="barn(inVertical)">
                                      <p:cBhvr>
                                        <p:cTn id="10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452" y="783523"/>
            <a:ext cx="8229600" cy="1252728"/>
          </a:xfrm>
        </p:spPr>
        <p:txBody>
          <a:bodyPr>
            <a:noAutofit/>
          </a:bodyPr>
          <a:lstStyle/>
          <a:p>
            <a:r>
              <a:rPr lang="en-GB" sz="4400" b="1" dirty="0">
                <a:latin typeface="Calibri" panose="020F0502020204030204" pitchFamily="34" charset="0"/>
                <a:cs typeface="Calibri" panose="020F0502020204030204" pitchFamily="34" charset="0"/>
              </a:rPr>
              <a:t>Maths in Year One:</a:t>
            </a:r>
            <a:br>
              <a:rPr lang="en-GB" sz="4400" b="1" dirty="0">
                <a:latin typeface="Calibri" panose="020F0502020204030204" pitchFamily="34" charset="0"/>
                <a:cs typeface="Calibri" panose="020F0502020204030204" pitchFamily="34" charset="0"/>
              </a:rPr>
            </a:br>
            <a:r>
              <a:rPr lang="en-GB" sz="4400" b="1" dirty="0">
                <a:latin typeface="Calibri" panose="020F0502020204030204" pitchFamily="34" charset="0"/>
                <a:cs typeface="Calibri" panose="020F0502020204030204" pitchFamily="34" charset="0"/>
              </a:rPr>
              <a:t>Measuring and Geometry</a:t>
            </a:r>
          </a:p>
        </p:txBody>
      </p:sp>
      <p:sp>
        <p:nvSpPr>
          <p:cNvPr id="2" name="Content Placeholder 1"/>
          <p:cNvSpPr>
            <a:spLocks noGrp="1"/>
          </p:cNvSpPr>
          <p:nvPr>
            <p:ph idx="1"/>
          </p:nvPr>
        </p:nvSpPr>
        <p:spPr>
          <a:xfrm>
            <a:off x="867833" y="2388756"/>
            <a:ext cx="7408333" cy="3450696"/>
          </a:xfrm>
        </p:spPr>
        <p:txBody>
          <a:bodyPr>
            <a:normAutofit fontScale="92500" lnSpcReduction="10000"/>
          </a:bodyPr>
          <a:lstStyle/>
          <a:p>
            <a:pPr>
              <a:buFont typeface="Wingdings" panose="05000000000000000000" pitchFamily="2" charset="2"/>
              <a:buChar char="v"/>
            </a:pPr>
            <a:r>
              <a:rPr lang="en-GB" dirty="0">
                <a:solidFill>
                  <a:schemeClr val="tx1"/>
                </a:solidFill>
                <a:latin typeface="Calibri" panose="020F0502020204030204" pitchFamily="34" charset="0"/>
                <a:cs typeface="Calibri" panose="020F0502020204030204" pitchFamily="34" charset="0"/>
              </a:rPr>
              <a:t>Telling the time to the hour and half hour</a:t>
            </a:r>
          </a:p>
          <a:p>
            <a:pPr>
              <a:buFont typeface="Wingdings" panose="05000000000000000000" pitchFamily="2" charset="2"/>
              <a:buChar char="v"/>
            </a:pPr>
            <a:r>
              <a:rPr lang="en-GB" dirty="0">
                <a:solidFill>
                  <a:schemeClr val="tx1"/>
                </a:solidFill>
                <a:latin typeface="Calibri" panose="020F0502020204030204" pitchFamily="34" charset="0"/>
                <a:cs typeface="Calibri" panose="020F0502020204030204" pitchFamily="34" charset="0"/>
              </a:rPr>
              <a:t>Putting the days of the week and months of the year in order</a:t>
            </a:r>
          </a:p>
          <a:p>
            <a:pPr>
              <a:buFont typeface="Wingdings" panose="05000000000000000000" pitchFamily="2" charset="2"/>
              <a:buChar char="v"/>
            </a:pPr>
            <a:r>
              <a:rPr lang="en-GB" dirty="0">
                <a:solidFill>
                  <a:schemeClr val="tx1"/>
                </a:solidFill>
                <a:latin typeface="Calibri" panose="020F0502020204030204" pitchFamily="34" charset="0"/>
                <a:cs typeface="Calibri" panose="020F0502020204030204" pitchFamily="34" charset="0"/>
              </a:rPr>
              <a:t>Measuring length, weight and capacity and comparing these measurements</a:t>
            </a:r>
          </a:p>
          <a:p>
            <a:pPr>
              <a:buFont typeface="Wingdings" panose="05000000000000000000" pitchFamily="2" charset="2"/>
              <a:buChar char="v"/>
            </a:pPr>
            <a:r>
              <a:rPr lang="en-GB" dirty="0">
                <a:solidFill>
                  <a:schemeClr val="tx1"/>
                </a:solidFill>
                <a:latin typeface="Calibri" panose="020F0502020204030204" pitchFamily="34" charset="0"/>
                <a:cs typeface="Calibri" panose="020F0502020204030204" pitchFamily="34" charset="0"/>
              </a:rPr>
              <a:t>Recognising, naming and describing common 2D and 3D shapes.</a:t>
            </a:r>
          </a:p>
          <a:p>
            <a:pPr>
              <a:buFont typeface="Wingdings" panose="05000000000000000000" pitchFamily="2" charset="2"/>
              <a:buChar char="v"/>
            </a:pPr>
            <a:r>
              <a:rPr lang="en-GB" dirty="0">
                <a:solidFill>
                  <a:schemeClr val="tx1"/>
                </a:solidFill>
                <a:latin typeface="Calibri" panose="020F0502020204030204" pitchFamily="34" charset="0"/>
                <a:cs typeface="Calibri" panose="020F0502020204030204" pitchFamily="34" charset="0"/>
              </a:rPr>
              <a:t>Using shapes to make patterns, models and pictures</a:t>
            </a:r>
          </a:p>
          <a:p>
            <a:pPr>
              <a:buFont typeface="Wingdings" panose="05000000000000000000" pitchFamily="2" charset="2"/>
              <a:buChar char="v"/>
            </a:pPr>
            <a:r>
              <a:rPr lang="en-GB" dirty="0">
                <a:solidFill>
                  <a:schemeClr val="tx1"/>
                </a:solidFill>
                <a:latin typeface="Calibri" panose="020F0502020204030204" pitchFamily="34" charset="0"/>
                <a:cs typeface="Calibri" panose="020F0502020204030204" pitchFamily="34" charset="0"/>
              </a:rPr>
              <a:t>Describing whole, half, quarter and three-quarter turns</a:t>
            </a:r>
          </a:p>
          <a:p>
            <a:endParaRPr lang="en-GB" dirty="0"/>
          </a:p>
        </p:txBody>
      </p:sp>
      <p:pic>
        <p:nvPicPr>
          <p:cNvPr id="13314" name="Picture 2" descr="Image result for shape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2208" y="5666613"/>
            <a:ext cx="2397366" cy="81572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DC682F2-889A-422F-B924-143A58F4FC86}"/>
              </a:ext>
            </a:extLst>
          </p:cNvPr>
          <p:cNvPicPr>
            <a:picLocks noChangeAspect="1"/>
          </p:cNvPicPr>
          <p:nvPr/>
        </p:nvPicPr>
        <p:blipFill>
          <a:blip r:embed="rId4"/>
          <a:stretch>
            <a:fillRect/>
          </a:stretch>
        </p:blipFill>
        <p:spPr>
          <a:xfrm>
            <a:off x="6980055" y="404664"/>
            <a:ext cx="1647627" cy="1647627"/>
          </a:xfrm>
          <a:prstGeom prst="rect">
            <a:avLst/>
          </a:prstGeom>
        </p:spPr>
      </p:pic>
    </p:spTree>
    <p:extLst>
      <p:ext uri="{BB962C8B-B14F-4D97-AF65-F5344CB8AC3E}">
        <p14:creationId xmlns:p14="http://schemas.microsoft.com/office/powerpoint/2010/main" val="16302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493071"/>
            <a:ext cx="8229600" cy="1252728"/>
          </a:xfrm>
        </p:spPr>
        <p:txBody>
          <a:bodyPr/>
          <a:lstStyle/>
          <a:p>
            <a:r>
              <a:rPr lang="en-GB" b="1" dirty="0">
                <a:latin typeface="Calibri" panose="020F0502020204030204" pitchFamily="34" charset="0"/>
                <a:cs typeface="Calibri" panose="020F0502020204030204" pitchFamily="34" charset="0"/>
              </a:rPr>
              <a:t>The Year One Team!</a:t>
            </a:r>
          </a:p>
        </p:txBody>
      </p:sp>
      <p:sp>
        <p:nvSpPr>
          <p:cNvPr id="4" name="Rectangle 3"/>
          <p:cNvSpPr/>
          <p:nvPr/>
        </p:nvSpPr>
        <p:spPr>
          <a:xfrm>
            <a:off x="448606" y="2224248"/>
            <a:ext cx="3816424" cy="584775"/>
          </a:xfrm>
          <a:prstGeom prst="rect">
            <a:avLst/>
          </a:prstGeom>
        </p:spPr>
        <p:txBody>
          <a:bodyPr wrap="square">
            <a:spAutoFit/>
          </a:bodyPr>
          <a:lstStyle/>
          <a:p>
            <a:pPr algn="ctr"/>
            <a:r>
              <a:rPr lang="en-GB" sz="3200" b="1" dirty="0">
                <a:solidFill>
                  <a:srgbClr val="00B050"/>
                </a:solidFill>
                <a:latin typeface="Calibri" panose="020F0502020204030204" pitchFamily="34" charset="0"/>
                <a:cs typeface="Calibri" panose="020F0502020204030204" pitchFamily="34" charset="0"/>
              </a:rPr>
              <a:t>Year One Pear</a:t>
            </a:r>
          </a:p>
        </p:txBody>
      </p:sp>
      <p:sp>
        <p:nvSpPr>
          <p:cNvPr id="5" name="Rectangle 4"/>
          <p:cNvSpPr/>
          <p:nvPr/>
        </p:nvSpPr>
        <p:spPr>
          <a:xfrm>
            <a:off x="4939272" y="2255310"/>
            <a:ext cx="3816424" cy="584775"/>
          </a:xfrm>
          <a:prstGeom prst="rect">
            <a:avLst/>
          </a:prstGeom>
        </p:spPr>
        <p:txBody>
          <a:bodyPr wrap="square">
            <a:spAutoFit/>
          </a:bodyPr>
          <a:lstStyle/>
          <a:p>
            <a:pPr algn="ctr"/>
            <a:r>
              <a:rPr lang="en-GB" sz="3200" b="1" dirty="0">
                <a:solidFill>
                  <a:srgbClr val="FF0000"/>
                </a:solidFill>
                <a:latin typeface="Calibri" panose="020F0502020204030204" pitchFamily="34" charset="0"/>
                <a:cs typeface="Calibri" panose="020F0502020204030204" pitchFamily="34" charset="0"/>
              </a:rPr>
              <a:t>Year One Oak</a:t>
            </a:r>
          </a:p>
        </p:txBody>
      </p:sp>
      <p:sp>
        <p:nvSpPr>
          <p:cNvPr id="6" name="Rectangle 5"/>
          <p:cNvSpPr/>
          <p:nvPr/>
        </p:nvSpPr>
        <p:spPr>
          <a:xfrm>
            <a:off x="448605" y="2602460"/>
            <a:ext cx="4215861" cy="3046988"/>
          </a:xfrm>
          <a:prstGeom prst="rect">
            <a:avLst/>
          </a:prstGeom>
        </p:spPr>
        <p:txBody>
          <a:bodyPr wrap="square">
            <a:spAutoFit/>
          </a:bodyPr>
          <a:lstStyle/>
          <a:p>
            <a:pPr algn="ctr"/>
            <a:r>
              <a:rPr lang="en-GB" sz="2800" b="1" dirty="0">
                <a:latin typeface="Calibri" panose="020F0502020204030204" pitchFamily="34" charset="0"/>
                <a:cs typeface="Calibri" panose="020F0502020204030204" pitchFamily="34" charset="0"/>
              </a:rPr>
              <a:t>Mr Oates</a:t>
            </a:r>
          </a:p>
          <a:p>
            <a:pPr algn="ctr"/>
            <a:endParaRPr lang="en-GB" sz="2800" b="1" dirty="0">
              <a:latin typeface="Calibri" panose="020F0502020204030204" pitchFamily="34" charset="0"/>
              <a:cs typeface="Calibri" panose="020F0502020204030204" pitchFamily="34" charset="0"/>
            </a:endParaRPr>
          </a:p>
          <a:p>
            <a:pPr algn="ctr"/>
            <a:endParaRPr lang="en-GB" sz="2800" b="1" dirty="0">
              <a:latin typeface="Calibri" panose="020F0502020204030204" pitchFamily="34" charset="0"/>
              <a:cs typeface="Calibri" panose="020F0502020204030204" pitchFamily="34" charset="0"/>
            </a:endParaRPr>
          </a:p>
          <a:p>
            <a:pPr algn="ctr"/>
            <a:endParaRPr lang="en-GB" sz="2800" b="1" dirty="0">
              <a:latin typeface="Calibri" panose="020F0502020204030204" pitchFamily="34" charset="0"/>
              <a:cs typeface="Calibri" panose="020F0502020204030204" pitchFamily="34" charset="0"/>
            </a:endParaRPr>
          </a:p>
          <a:p>
            <a:pPr algn="ctr"/>
            <a:endParaRPr lang="en-GB" sz="2800" b="1" dirty="0">
              <a:latin typeface="Calibri" panose="020F0502020204030204" pitchFamily="34" charset="0"/>
              <a:cs typeface="Calibri" panose="020F0502020204030204" pitchFamily="34" charset="0"/>
            </a:endParaRPr>
          </a:p>
          <a:p>
            <a:pPr algn="ctr"/>
            <a:r>
              <a:rPr lang="en-GB" sz="2800" b="1" dirty="0">
                <a:latin typeface="Calibri" panose="020F0502020204030204" pitchFamily="34" charset="0"/>
                <a:cs typeface="Calibri" panose="020F0502020204030204" pitchFamily="34" charset="0"/>
              </a:rPr>
              <a:t>  Mrs O          </a:t>
            </a:r>
            <a:endParaRPr lang="en-GB" sz="2800" dirty="0">
              <a:latin typeface="Calibri" panose="020F0502020204030204" pitchFamily="34" charset="0"/>
              <a:cs typeface="Calibri" panose="020F0502020204030204" pitchFamily="34" charset="0"/>
            </a:endParaRPr>
          </a:p>
          <a:p>
            <a:pPr algn="ctr"/>
            <a:r>
              <a:rPr lang="en-GB" sz="2400" dirty="0">
                <a:latin typeface="Calibri" panose="020F0502020204030204" pitchFamily="34" charset="0"/>
                <a:cs typeface="Calibri" panose="020F0502020204030204" pitchFamily="34" charset="0"/>
              </a:rPr>
              <a:t>     </a:t>
            </a:r>
          </a:p>
        </p:txBody>
      </p:sp>
      <p:sp>
        <p:nvSpPr>
          <p:cNvPr id="7" name="Rectangle 6"/>
          <p:cNvSpPr/>
          <p:nvPr/>
        </p:nvSpPr>
        <p:spPr>
          <a:xfrm>
            <a:off x="4878970" y="2679088"/>
            <a:ext cx="3816424" cy="2677656"/>
          </a:xfrm>
          <a:prstGeom prst="rect">
            <a:avLst/>
          </a:prstGeom>
        </p:spPr>
        <p:txBody>
          <a:bodyPr wrap="square">
            <a:spAutoFit/>
          </a:bodyPr>
          <a:lstStyle/>
          <a:p>
            <a:pPr algn="ctr"/>
            <a:r>
              <a:rPr lang="en-GB" sz="2800" b="1" dirty="0">
                <a:latin typeface="Calibri" panose="020F0502020204030204" pitchFamily="34" charset="0"/>
                <a:cs typeface="Calibri" panose="020F0502020204030204" pitchFamily="34" charset="0"/>
              </a:rPr>
              <a:t>Miss Farmer</a:t>
            </a:r>
          </a:p>
          <a:p>
            <a:pPr algn="ctr"/>
            <a:endParaRPr lang="en-GB" sz="2800" b="1" dirty="0">
              <a:latin typeface="Calibri" panose="020F0502020204030204" pitchFamily="34" charset="0"/>
              <a:cs typeface="Calibri" panose="020F0502020204030204" pitchFamily="34" charset="0"/>
            </a:endParaRPr>
          </a:p>
          <a:p>
            <a:pPr algn="ctr"/>
            <a:endParaRPr lang="en-GB" sz="2800" b="1" dirty="0">
              <a:latin typeface="Calibri" panose="020F0502020204030204" pitchFamily="34" charset="0"/>
              <a:cs typeface="Calibri" panose="020F0502020204030204" pitchFamily="34" charset="0"/>
            </a:endParaRPr>
          </a:p>
          <a:p>
            <a:pPr algn="ctr"/>
            <a:endParaRPr lang="en-GB" sz="2800" b="1" dirty="0">
              <a:latin typeface="Calibri" panose="020F0502020204030204" pitchFamily="34" charset="0"/>
              <a:cs typeface="Calibri" panose="020F0502020204030204" pitchFamily="34" charset="0"/>
            </a:endParaRPr>
          </a:p>
          <a:p>
            <a:pPr algn="ctr"/>
            <a:r>
              <a:rPr lang="en-GB" sz="2800" b="1" dirty="0">
                <a:latin typeface="Calibri" panose="020F0502020204030204" pitchFamily="34" charset="0"/>
                <a:cs typeface="Calibri" panose="020F0502020204030204" pitchFamily="34" charset="0"/>
              </a:rPr>
              <a:t>Mrs Teague</a:t>
            </a:r>
          </a:p>
          <a:p>
            <a:pPr algn="ctr"/>
            <a:r>
              <a:rPr lang="en-GB" sz="2800" dirty="0">
                <a:latin typeface="Calibri" panose="020F0502020204030204" pitchFamily="34" charset="0"/>
                <a:cs typeface="Calibri" panose="020F0502020204030204" pitchFamily="34" charset="0"/>
              </a:rPr>
              <a:t>     </a:t>
            </a:r>
            <a:r>
              <a:rPr lang="en-GB" sz="2400" dirty="0">
                <a:latin typeface="Calibri" panose="020F0502020204030204" pitchFamily="34" charset="0"/>
                <a:cs typeface="Calibri" panose="020F0502020204030204" pitchFamily="34" charset="0"/>
              </a:rPr>
              <a:t>    </a:t>
            </a:r>
          </a:p>
        </p:txBody>
      </p:sp>
      <p:sp>
        <p:nvSpPr>
          <p:cNvPr id="8" name="Rectangle 7"/>
          <p:cNvSpPr/>
          <p:nvPr/>
        </p:nvSpPr>
        <p:spPr>
          <a:xfrm>
            <a:off x="469557" y="4970965"/>
            <a:ext cx="3816424" cy="461665"/>
          </a:xfrm>
          <a:prstGeom prst="rect">
            <a:avLst/>
          </a:prstGeom>
        </p:spPr>
        <p:txBody>
          <a:bodyPr wrap="square">
            <a:spAutoFit/>
          </a:bodyPr>
          <a:lstStyle/>
          <a:p>
            <a:pPr algn="ctr"/>
            <a:r>
              <a:rPr lang="en-GB" sz="2400"/>
              <a:t>    </a:t>
            </a:r>
            <a:r>
              <a:rPr lang="en-GB" sz="2400">
                <a:latin typeface="Century Gothic" panose="020B0502020202020204" pitchFamily="34" charset="0"/>
              </a:rPr>
              <a:t> </a:t>
            </a:r>
          </a:p>
        </p:txBody>
      </p:sp>
      <p:sp>
        <p:nvSpPr>
          <p:cNvPr id="9" name="Rectangle 8"/>
          <p:cNvSpPr/>
          <p:nvPr/>
        </p:nvSpPr>
        <p:spPr>
          <a:xfrm>
            <a:off x="10239904" y="4786300"/>
            <a:ext cx="518935" cy="830997"/>
          </a:xfrm>
          <a:prstGeom prst="rect">
            <a:avLst/>
          </a:prstGeom>
        </p:spPr>
        <p:txBody>
          <a:bodyPr wrap="square">
            <a:spAutoFit/>
          </a:bodyPr>
          <a:lstStyle/>
          <a:p>
            <a:pPr algn="ctr"/>
            <a:r>
              <a:rPr lang="en-GB" sz="2400">
                <a:latin typeface="Century Gothic" panose="020B0502020202020204" pitchFamily="34" charset="0"/>
              </a:rPr>
              <a:t>    </a:t>
            </a:r>
            <a:r>
              <a:rPr lang="en-GB" sz="2400"/>
              <a:t> </a:t>
            </a:r>
            <a:r>
              <a:rPr lang="en-GB" sz="2400">
                <a:latin typeface="Century Gothic" panose="020B0502020202020204" pitchFamily="34" charset="0"/>
              </a:rPr>
              <a:t> </a:t>
            </a:r>
          </a:p>
        </p:txBody>
      </p:sp>
      <p:pic>
        <p:nvPicPr>
          <p:cNvPr id="10" name="Picture 9">
            <a:extLst>
              <a:ext uri="{FF2B5EF4-FFF2-40B4-BE49-F238E27FC236}">
                <a16:creationId xmlns:a16="http://schemas.microsoft.com/office/drawing/2014/main" id="{5A7671B8-C61C-47AE-9DB2-D97A903AE09D}"/>
              </a:ext>
            </a:extLst>
          </p:cNvPr>
          <p:cNvPicPr>
            <a:picLocks noChangeAspect="1"/>
          </p:cNvPicPr>
          <p:nvPr/>
        </p:nvPicPr>
        <p:blipFill rotWithShape="1">
          <a:blip r:embed="rId2"/>
          <a:srcRect b="9517"/>
          <a:stretch/>
        </p:blipFill>
        <p:spPr>
          <a:xfrm>
            <a:off x="3671292" y="1324237"/>
            <a:ext cx="1932653" cy="1008421"/>
          </a:xfrm>
          <a:prstGeom prst="rect">
            <a:avLst/>
          </a:prstGeom>
        </p:spPr>
      </p:pic>
      <p:pic>
        <p:nvPicPr>
          <p:cNvPr id="2052" name="Picture 4" descr="Image preview">
            <a:extLst>
              <a:ext uri="{FF2B5EF4-FFF2-40B4-BE49-F238E27FC236}">
                <a16:creationId xmlns:a16="http://schemas.microsoft.com/office/drawing/2014/main" id="{3DBF9F21-34B6-4885-B468-C62FDD02D8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2113278" y="5158511"/>
            <a:ext cx="958396" cy="109804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preview">
            <a:extLst>
              <a:ext uri="{FF2B5EF4-FFF2-40B4-BE49-F238E27FC236}">
                <a16:creationId xmlns:a16="http://schemas.microsoft.com/office/drawing/2014/main" id="{A1E16512-EEB9-4E4C-98FE-38228230CF2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8485" y="5010918"/>
            <a:ext cx="1037998" cy="124563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2303E051-5FE1-4128-9353-99C0418007A3}"/>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187107" y="3145106"/>
            <a:ext cx="1200150" cy="1291325"/>
          </a:xfrm>
          <a:prstGeom prst="rect">
            <a:avLst/>
          </a:prstGeom>
          <a:noFill/>
          <a:ln>
            <a:noFill/>
          </a:ln>
        </p:spPr>
      </p:pic>
      <p:pic>
        <p:nvPicPr>
          <p:cNvPr id="2" name="Picture 1">
            <a:extLst>
              <a:ext uri="{FF2B5EF4-FFF2-40B4-BE49-F238E27FC236}">
                <a16:creationId xmlns:a16="http://schemas.microsoft.com/office/drawing/2014/main" id="{8A4F0D88-C725-49FF-82AF-6D6F7F0E0A16}"/>
              </a:ext>
            </a:extLst>
          </p:cNvPr>
          <p:cNvPicPr>
            <a:picLocks noChangeAspect="1"/>
          </p:cNvPicPr>
          <p:nvPr/>
        </p:nvPicPr>
        <p:blipFill>
          <a:blip r:embed="rId6"/>
          <a:stretch>
            <a:fillRect/>
          </a:stretch>
        </p:blipFill>
        <p:spPr>
          <a:xfrm>
            <a:off x="1916797" y="3068677"/>
            <a:ext cx="1154877" cy="1610034"/>
          </a:xfrm>
          <a:prstGeom prst="rect">
            <a:avLst/>
          </a:prstGeom>
        </p:spPr>
      </p:pic>
    </p:spTree>
    <p:extLst>
      <p:ext uri="{BB962C8B-B14F-4D97-AF65-F5344CB8AC3E}">
        <p14:creationId xmlns:p14="http://schemas.microsoft.com/office/powerpoint/2010/main" val="44879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4184" y="2172174"/>
            <a:ext cx="8229600" cy="3026549"/>
          </a:xfrm>
        </p:spPr>
        <p:txBody>
          <a:bodyPr>
            <a:normAutofit fontScale="90000"/>
          </a:bodyPr>
          <a:lstStyle/>
          <a:p>
            <a:r>
              <a:rPr lang="en-GB" sz="3600" b="1" dirty="0">
                <a:latin typeface="Calibri" panose="020F0502020204030204" pitchFamily="34" charset="0"/>
                <a:cs typeface="Calibri" panose="020F0502020204030204" pitchFamily="34" charset="0"/>
              </a:rPr>
              <a:t>We hope you know a little more about Year One now. If you have any questions please let us know on</a:t>
            </a:r>
            <a:br>
              <a:rPr lang="en-GB" sz="3100" b="1" dirty="0">
                <a:latin typeface="Debbie Hepplewhite Print Font" panose="03050602040000000000" pitchFamily="66" charset="0"/>
              </a:rPr>
            </a:br>
            <a:br>
              <a:rPr lang="en-GB" sz="3100" b="1" dirty="0">
                <a:latin typeface="Calibri" panose="020F0502020204030204" pitchFamily="34" charset="0"/>
                <a:cs typeface="Calibri" panose="020F0502020204030204" pitchFamily="34" charset="0"/>
              </a:rPr>
            </a:br>
            <a:r>
              <a:rPr lang="en-GB" sz="3100" b="1" dirty="0">
                <a:latin typeface="Calibri" panose="020F0502020204030204" pitchFamily="34" charset="0"/>
                <a:cs typeface="Calibri" panose="020F0502020204030204" pitchFamily="34" charset="0"/>
              </a:rPr>
              <a:t>Year 1 Pear </a:t>
            </a:r>
            <a:r>
              <a:rPr lang="en-GB" sz="3100" b="1">
                <a:latin typeface="Calibri" panose="020F0502020204030204" pitchFamily="34" charset="0"/>
                <a:cs typeface="Calibri" panose="020F0502020204030204" pitchFamily="34" charset="0"/>
              </a:rPr>
              <a:t>Mr Oates- </a:t>
            </a:r>
            <a:r>
              <a:rPr lang="en-GB" sz="3100" b="1" dirty="0">
                <a:latin typeface="Calibri" panose="020F0502020204030204" pitchFamily="34" charset="0"/>
                <a:cs typeface="Calibri" panose="020F0502020204030204" pitchFamily="34" charset="0"/>
                <a:hlinkClick r:id="rId4"/>
              </a:rPr>
              <a:t>year1pear@st-josephs-pri.worcs.sch.uk</a:t>
            </a:r>
            <a:br>
              <a:rPr lang="en-GB" sz="3100" b="1" dirty="0">
                <a:latin typeface="Calibri" panose="020F0502020204030204" pitchFamily="34" charset="0"/>
                <a:cs typeface="Calibri" panose="020F0502020204030204" pitchFamily="34" charset="0"/>
              </a:rPr>
            </a:br>
            <a:br>
              <a:rPr lang="en-GB" sz="3100" b="1" dirty="0">
                <a:latin typeface="Calibri" panose="020F0502020204030204" pitchFamily="34" charset="0"/>
                <a:cs typeface="Calibri" panose="020F0502020204030204" pitchFamily="34" charset="0"/>
              </a:rPr>
            </a:br>
            <a:r>
              <a:rPr lang="en-GB" sz="3100" b="1" dirty="0">
                <a:latin typeface="Calibri" panose="020F0502020204030204" pitchFamily="34" charset="0"/>
                <a:cs typeface="Calibri" panose="020F0502020204030204" pitchFamily="34" charset="0"/>
              </a:rPr>
              <a:t>Year 1 Oak Miss Farmer- </a:t>
            </a:r>
            <a:r>
              <a:rPr lang="en-GB" sz="3100" b="1" dirty="0">
                <a:latin typeface="Calibri" panose="020F0502020204030204" pitchFamily="34" charset="0"/>
                <a:cs typeface="Calibri" panose="020F0502020204030204" pitchFamily="34" charset="0"/>
                <a:hlinkClick r:id="rId5"/>
              </a:rPr>
              <a:t>year1oakclassroom@st-josephs-pri.worcs.sch.uk</a:t>
            </a:r>
            <a:r>
              <a:rPr lang="en-GB" sz="3100" b="1" dirty="0">
                <a:latin typeface="Calibri" panose="020F0502020204030204" pitchFamily="34" charset="0"/>
                <a:cs typeface="Calibri" panose="020F0502020204030204" pitchFamily="34" charset="0"/>
              </a:rPr>
              <a:t> </a:t>
            </a:r>
            <a:br>
              <a:rPr lang="en-GB" sz="3100" b="1" dirty="0">
                <a:latin typeface="Debbie Hepplewhite Print Font" panose="03050602040000000000" pitchFamily="66" charset="0"/>
              </a:rPr>
            </a:br>
            <a:br>
              <a:rPr lang="en-GB" sz="3100" b="1" dirty="0">
                <a:latin typeface="Debbie Hepplewhite Print Font" panose="03050602040000000000" pitchFamily="66" charset="0"/>
              </a:rPr>
            </a:br>
            <a:br>
              <a:rPr lang="en-GB" b="1" dirty="0"/>
            </a:br>
            <a:endParaRPr lang="en-GB" b="1" dirty="0"/>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70085" y="5198723"/>
            <a:ext cx="609600" cy="609600"/>
          </a:xfrm>
          <a:prstGeom prst="rect">
            <a:avLst/>
          </a:prstGeom>
        </p:spPr>
      </p:pic>
    </p:spTree>
    <p:extLst>
      <p:ext uri="{BB962C8B-B14F-4D97-AF65-F5344CB8AC3E}">
        <p14:creationId xmlns:p14="http://schemas.microsoft.com/office/powerpoint/2010/main" val="261200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3321" fill="hold"/>
                                        <p:tgtEl>
                                          <p:spTgt spid="2"/>
                                        </p:tgtEl>
                                      </p:cBhvr>
                                    </p:cmd>
                                  </p:childTnLst>
                                </p:cTn>
                              </p:par>
                            </p:childTnLst>
                          </p:cTn>
                        </p:par>
                      </p:childTnLst>
                    </p:cTn>
                  </p:par>
                </p:childTnLst>
              </p:cTn>
              <p:nextCondLst>
                <p:cond evt="onClick" delay="0">
                  <p:tgtEl>
                    <p:spTgt spid="2"/>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4800" b="1" dirty="0">
                <a:latin typeface="Calibri" panose="020F0502020204030204" pitchFamily="34" charset="0"/>
                <a:cs typeface="Calibri" panose="020F0502020204030204" pitchFamily="34" charset="0"/>
              </a:rPr>
              <a:t>The school website </a:t>
            </a:r>
          </a:p>
        </p:txBody>
      </p:sp>
      <p:sp>
        <p:nvSpPr>
          <p:cNvPr id="2" name="Content Placeholder 1"/>
          <p:cNvSpPr>
            <a:spLocks noGrp="1"/>
          </p:cNvSpPr>
          <p:nvPr>
            <p:ph idx="1"/>
          </p:nvPr>
        </p:nvSpPr>
        <p:spPr>
          <a:xfrm>
            <a:off x="611560" y="2492896"/>
            <a:ext cx="7992888" cy="3450696"/>
          </a:xfrm>
        </p:spPr>
        <p:txBody>
          <a:bodyPr>
            <a:normAutofit fontScale="77500" lnSpcReduction="20000"/>
          </a:bodyPr>
          <a:lstStyle/>
          <a:p>
            <a:pPr marL="0" indent="0">
              <a:buNone/>
            </a:pPr>
            <a:r>
              <a:rPr lang="en-GB" sz="2200" dirty="0">
                <a:latin typeface="Calibri" panose="020F0502020204030204" pitchFamily="34" charset="0"/>
                <a:cs typeface="Calibri" panose="020F0502020204030204" pitchFamily="34" charset="0"/>
                <a:hlinkClick r:id="rId2"/>
              </a:rPr>
              <a:t>https://www.stjosephsworcester.co.uk/</a:t>
            </a:r>
            <a:r>
              <a:rPr lang="en-GB" sz="2200" dirty="0">
                <a:latin typeface="Calibri" panose="020F0502020204030204" pitchFamily="34" charset="0"/>
                <a:cs typeface="Calibri" panose="020F0502020204030204" pitchFamily="34" charset="0"/>
              </a:rPr>
              <a:t> </a:t>
            </a:r>
          </a:p>
          <a:p>
            <a:pPr marL="0" indent="0">
              <a:buNone/>
            </a:pPr>
            <a:endParaRPr lang="en-GB" sz="2200" dirty="0">
              <a:latin typeface="Calibri" panose="020F0502020204030204" pitchFamily="34" charset="0"/>
              <a:cs typeface="Calibri" panose="020F0502020204030204" pitchFamily="34" charset="0"/>
            </a:endParaRPr>
          </a:p>
          <a:p>
            <a:r>
              <a:rPr lang="en-GB" sz="2200" dirty="0">
                <a:solidFill>
                  <a:schemeClr val="tx1"/>
                </a:solidFill>
                <a:latin typeface="Calibri" panose="020F0502020204030204" pitchFamily="34" charset="0"/>
                <a:cs typeface="Calibri" panose="020F0502020204030204" pitchFamily="34" charset="0"/>
              </a:rPr>
              <a:t>To log absences</a:t>
            </a:r>
          </a:p>
          <a:p>
            <a:r>
              <a:rPr lang="en-GB" sz="2200" dirty="0">
                <a:solidFill>
                  <a:schemeClr val="tx1"/>
                </a:solidFill>
                <a:latin typeface="Calibri" panose="020F0502020204030204" pitchFamily="34" charset="0"/>
                <a:cs typeface="Calibri" panose="020F0502020204030204" pitchFamily="34" charset="0"/>
              </a:rPr>
              <a:t>Curriculum</a:t>
            </a:r>
          </a:p>
          <a:p>
            <a:r>
              <a:rPr lang="en-GB" sz="2200" dirty="0">
                <a:solidFill>
                  <a:schemeClr val="tx1"/>
                </a:solidFill>
                <a:latin typeface="Calibri" panose="020F0502020204030204" pitchFamily="34" charset="0"/>
                <a:cs typeface="Calibri" panose="020F0502020204030204" pitchFamily="34" charset="0"/>
              </a:rPr>
              <a:t>Policies</a:t>
            </a:r>
          </a:p>
          <a:p>
            <a:r>
              <a:rPr lang="en-GB" sz="2200" dirty="0">
                <a:solidFill>
                  <a:schemeClr val="tx1"/>
                </a:solidFill>
                <a:latin typeface="Calibri" panose="020F0502020204030204" pitchFamily="34" charset="0"/>
                <a:cs typeface="Calibri" panose="020F0502020204030204" pitchFamily="34" charset="0"/>
              </a:rPr>
              <a:t>Newsletters</a:t>
            </a:r>
          </a:p>
          <a:p>
            <a:r>
              <a:rPr lang="en-GB" sz="2200" dirty="0">
                <a:solidFill>
                  <a:schemeClr val="tx1"/>
                </a:solidFill>
                <a:latin typeface="Calibri" panose="020F0502020204030204" pitchFamily="34" charset="0"/>
                <a:cs typeface="Calibri" panose="020F0502020204030204" pitchFamily="34" charset="0"/>
              </a:rPr>
              <a:t>E-payments </a:t>
            </a:r>
          </a:p>
          <a:p>
            <a:r>
              <a:rPr lang="en-GB" sz="2200" dirty="0">
                <a:solidFill>
                  <a:schemeClr val="tx1"/>
                </a:solidFill>
                <a:latin typeface="Calibri" panose="020F0502020204030204" pitchFamily="34" charset="0"/>
                <a:cs typeface="Calibri" panose="020F0502020204030204" pitchFamily="34" charset="0"/>
              </a:rPr>
              <a:t>Contact details </a:t>
            </a:r>
          </a:p>
          <a:p>
            <a:r>
              <a:rPr lang="en-GB" sz="2200" dirty="0">
                <a:solidFill>
                  <a:schemeClr val="tx1"/>
                </a:solidFill>
                <a:latin typeface="Calibri" panose="020F0502020204030204" pitchFamily="34" charset="0"/>
                <a:cs typeface="Calibri" panose="020F0502020204030204" pitchFamily="34" charset="0"/>
              </a:rPr>
              <a:t>Term dates/calendar</a:t>
            </a:r>
          </a:p>
          <a:p>
            <a:pPr marL="0" indent="0">
              <a:buNone/>
            </a:pPr>
            <a:r>
              <a:rPr lang="en-GB" dirty="0"/>
              <a:t> </a:t>
            </a:r>
          </a:p>
        </p:txBody>
      </p:sp>
      <p:pic>
        <p:nvPicPr>
          <p:cNvPr id="5" name="Picture 4">
            <a:extLst>
              <a:ext uri="{FF2B5EF4-FFF2-40B4-BE49-F238E27FC236}">
                <a16:creationId xmlns:a16="http://schemas.microsoft.com/office/drawing/2014/main" id="{030FE459-C106-4DFD-AB18-678766BDA4A3}"/>
              </a:ext>
            </a:extLst>
          </p:cNvPr>
          <p:cNvPicPr>
            <a:picLocks noChangeAspect="1"/>
          </p:cNvPicPr>
          <p:nvPr/>
        </p:nvPicPr>
        <p:blipFill rotWithShape="1">
          <a:blip r:embed="rId3"/>
          <a:srcRect l="5000" t="2378" r="5000" b="10781"/>
          <a:stretch/>
        </p:blipFill>
        <p:spPr>
          <a:xfrm>
            <a:off x="3926822" y="2909029"/>
            <a:ext cx="4392488" cy="2871931"/>
          </a:xfrm>
          <a:prstGeom prst="rect">
            <a:avLst/>
          </a:prstGeom>
        </p:spPr>
      </p:pic>
    </p:spTree>
    <p:extLst>
      <p:ext uri="{BB962C8B-B14F-4D97-AF65-F5344CB8AC3E}">
        <p14:creationId xmlns:p14="http://schemas.microsoft.com/office/powerpoint/2010/main" val="324477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1000"/>
                                        <p:tgtEl>
                                          <p:spTgt spid="2">
                                            <p:txEl>
                                              <p:pRg st="4" end="4"/>
                                            </p:txEl>
                                          </p:spTgt>
                                        </p:tgtEl>
                                      </p:cBhvr>
                                    </p:animEffect>
                                    <p:anim calcmode="lin" valueType="num">
                                      <p:cBhvr>
                                        <p:cTn id="3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animEffect transition="in" filter="fade">
                                      <p:cBhvr>
                                        <p:cTn id="40" dur="1000"/>
                                        <p:tgtEl>
                                          <p:spTgt spid="2">
                                            <p:txEl>
                                              <p:pRg st="5" end="5"/>
                                            </p:txEl>
                                          </p:spTgt>
                                        </p:tgtEl>
                                      </p:cBhvr>
                                    </p:animEffect>
                                    <p:anim calcmode="lin" valueType="num">
                                      <p:cBhvr>
                                        <p:cTn id="41"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Effect transition="in" filter="fade">
                                      <p:cBhvr>
                                        <p:cTn id="47" dur="1000"/>
                                        <p:tgtEl>
                                          <p:spTgt spid="2">
                                            <p:txEl>
                                              <p:pRg st="6" end="6"/>
                                            </p:txEl>
                                          </p:spTgt>
                                        </p:tgtEl>
                                      </p:cBhvr>
                                    </p:animEffect>
                                    <p:anim calcmode="lin" valueType="num">
                                      <p:cBhvr>
                                        <p:cTn id="4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
                                            <p:txEl>
                                              <p:pRg st="7" end="7"/>
                                            </p:txEl>
                                          </p:spTgt>
                                        </p:tgtEl>
                                        <p:attrNameLst>
                                          <p:attrName>style.visibility</p:attrName>
                                        </p:attrNameLst>
                                      </p:cBhvr>
                                      <p:to>
                                        <p:strVal val="visible"/>
                                      </p:to>
                                    </p:set>
                                    <p:animEffect transition="in" filter="fade">
                                      <p:cBhvr>
                                        <p:cTn id="54" dur="1000"/>
                                        <p:tgtEl>
                                          <p:spTgt spid="2">
                                            <p:txEl>
                                              <p:pRg st="7" end="7"/>
                                            </p:txEl>
                                          </p:spTgt>
                                        </p:tgtEl>
                                      </p:cBhvr>
                                    </p:animEffect>
                                    <p:anim calcmode="lin" valueType="num">
                                      <p:cBhvr>
                                        <p:cTn id="55"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
                                            <p:txEl>
                                              <p:pRg st="8" end="8"/>
                                            </p:txEl>
                                          </p:spTgt>
                                        </p:tgtEl>
                                        <p:attrNameLst>
                                          <p:attrName>style.visibility</p:attrName>
                                        </p:attrNameLst>
                                      </p:cBhvr>
                                      <p:to>
                                        <p:strVal val="visible"/>
                                      </p:to>
                                    </p:set>
                                    <p:animEffect transition="in" filter="fade">
                                      <p:cBhvr>
                                        <p:cTn id="61" dur="1000"/>
                                        <p:tgtEl>
                                          <p:spTgt spid="2">
                                            <p:txEl>
                                              <p:pRg st="8" end="8"/>
                                            </p:txEl>
                                          </p:spTgt>
                                        </p:tgtEl>
                                      </p:cBhvr>
                                    </p:animEffect>
                                    <p:anim calcmode="lin" valueType="num">
                                      <p:cBhvr>
                                        <p:cTn id="62"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
                                            <p:txEl>
                                              <p:pRg st="9" end="9"/>
                                            </p:txEl>
                                          </p:spTgt>
                                        </p:tgtEl>
                                        <p:attrNameLst>
                                          <p:attrName>style.visibility</p:attrName>
                                        </p:attrNameLst>
                                      </p:cBhvr>
                                      <p:to>
                                        <p:strVal val="visible"/>
                                      </p:to>
                                    </p:set>
                                    <p:animEffect transition="in" filter="fade">
                                      <p:cBhvr>
                                        <p:cTn id="68" dur="1000"/>
                                        <p:tgtEl>
                                          <p:spTgt spid="2">
                                            <p:txEl>
                                              <p:pRg st="9" end="9"/>
                                            </p:txEl>
                                          </p:spTgt>
                                        </p:tgtEl>
                                      </p:cBhvr>
                                    </p:animEffect>
                                    <p:anim calcmode="lin" valueType="num">
                                      <p:cBhvr>
                                        <p:cTn id="69"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70"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3302" y="438802"/>
            <a:ext cx="6798734" cy="1303867"/>
          </a:xfrm>
        </p:spPr>
        <p:txBody>
          <a:bodyPr>
            <a:normAutofit/>
          </a:bodyPr>
          <a:lstStyle/>
          <a:p>
            <a:r>
              <a:rPr lang="en-GB" sz="4800" b="1" dirty="0">
                <a:latin typeface="Calibri" panose="020F0502020204030204" pitchFamily="34" charset="0"/>
                <a:cs typeface="Calibri" panose="020F0502020204030204" pitchFamily="34" charset="0"/>
              </a:rPr>
              <a:t>Uniform </a:t>
            </a:r>
          </a:p>
        </p:txBody>
      </p:sp>
      <p:sp>
        <p:nvSpPr>
          <p:cNvPr id="2" name="Content Placeholder 1"/>
          <p:cNvSpPr>
            <a:spLocks noGrp="1"/>
          </p:cNvSpPr>
          <p:nvPr>
            <p:ph idx="1"/>
          </p:nvPr>
        </p:nvSpPr>
        <p:spPr>
          <a:xfrm>
            <a:off x="439202" y="2394924"/>
            <a:ext cx="4392488" cy="3450696"/>
          </a:xfrm>
        </p:spPr>
        <p:txBody>
          <a:bodyPr>
            <a:normAutofit/>
          </a:bodyPr>
          <a:lstStyle/>
          <a:p>
            <a:r>
              <a:rPr lang="en-GB" sz="2000" dirty="0">
                <a:solidFill>
                  <a:schemeClr val="tx1"/>
                </a:solidFill>
                <a:latin typeface="Calibri" panose="020F0502020204030204" pitchFamily="34" charset="0"/>
                <a:cs typeface="Calibri" panose="020F0502020204030204" pitchFamily="34" charset="0"/>
              </a:rPr>
              <a:t>Red polo top </a:t>
            </a:r>
          </a:p>
          <a:p>
            <a:r>
              <a:rPr lang="en-GB" sz="2000" dirty="0">
                <a:solidFill>
                  <a:schemeClr val="tx1"/>
                </a:solidFill>
                <a:latin typeface="Calibri" panose="020F0502020204030204" pitchFamily="34" charset="0"/>
                <a:cs typeface="Calibri" panose="020F0502020204030204" pitchFamily="34" charset="0"/>
              </a:rPr>
              <a:t>Grey trousers</a:t>
            </a:r>
          </a:p>
          <a:p>
            <a:r>
              <a:rPr lang="en-GB" sz="2000" dirty="0">
                <a:solidFill>
                  <a:schemeClr val="tx1"/>
                </a:solidFill>
                <a:latin typeface="Calibri" panose="020F0502020204030204" pitchFamily="34" charset="0"/>
                <a:cs typeface="Calibri" panose="020F0502020204030204" pitchFamily="34" charset="0"/>
              </a:rPr>
              <a:t>Grey skirt or pinafore with grey tights/socks</a:t>
            </a:r>
          </a:p>
          <a:p>
            <a:r>
              <a:rPr lang="en-GB" sz="2000" dirty="0">
                <a:solidFill>
                  <a:schemeClr val="tx1"/>
                </a:solidFill>
                <a:latin typeface="Calibri" panose="020F0502020204030204" pitchFamily="34" charset="0"/>
                <a:cs typeface="Calibri" panose="020F0502020204030204" pitchFamily="34" charset="0"/>
              </a:rPr>
              <a:t>Green summer dress</a:t>
            </a:r>
          </a:p>
          <a:p>
            <a:r>
              <a:rPr lang="en-GB" sz="2000" dirty="0">
                <a:solidFill>
                  <a:schemeClr val="tx1"/>
                </a:solidFill>
                <a:latin typeface="Calibri" panose="020F0502020204030204" pitchFamily="34" charset="0"/>
                <a:cs typeface="Calibri" panose="020F0502020204030204" pitchFamily="34" charset="0"/>
              </a:rPr>
              <a:t>With white socks. </a:t>
            </a:r>
          </a:p>
        </p:txBody>
      </p:sp>
      <p:sp>
        <p:nvSpPr>
          <p:cNvPr id="5" name="Content Placeholder 1">
            <a:extLst>
              <a:ext uri="{FF2B5EF4-FFF2-40B4-BE49-F238E27FC236}">
                <a16:creationId xmlns:a16="http://schemas.microsoft.com/office/drawing/2014/main" id="{969A0F54-9E24-4DE6-B722-37DC53D50B4C}"/>
              </a:ext>
            </a:extLst>
          </p:cNvPr>
          <p:cNvSpPr txBox="1">
            <a:spLocks/>
          </p:cNvSpPr>
          <p:nvPr/>
        </p:nvSpPr>
        <p:spPr>
          <a:xfrm>
            <a:off x="4202833" y="2407133"/>
            <a:ext cx="4392488" cy="3450696"/>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Font typeface="Symbol" pitchFamily="18" charset="2"/>
              <a:buNone/>
            </a:pPr>
            <a:r>
              <a:rPr lang="en-GB" sz="1800" b="1" u="sng" dirty="0">
                <a:solidFill>
                  <a:schemeClr val="tx1"/>
                </a:solidFill>
                <a:latin typeface="Calibri" panose="020F0502020204030204" pitchFamily="34" charset="0"/>
                <a:cs typeface="Calibri" panose="020F0502020204030204" pitchFamily="34" charset="0"/>
              </a:rPr>
              <a:t>PE kit on PE days</a:t>
            </a:r>
          </a:p>
          <a:p>
            <a:r>
              <a:rPr lang="en-GB" sz="1800" dirty="0">
                <a:solidFill>
                  <a:schemeClr val="tx1"/>
                </a:solidFill>
                <a:latin typeface="Calibri" panose="020F0502020204030204" pitchFamily="34" charset="0"/>
                <a:cs typeface="Calibri" panose="020F0502020204030204" pitchFamily="34" charset="0"/>
              </a:rPr>
              <a:t>No jewellery or earrings – if earrings cannot be taken out they need to be taped up. ** PLEASE SUPPLY YOUR OWN TAPE **</a:t>
            </a:r>
          </a:p>
          <a:p>
            <a:r>
              <a:rPr lang="en-GB" sz="1800" dirty="0">
                <a:solidFill>
                  <a:schemeClr val="tx1"/>
                </a:solidFill>
                <a:latin typeface="Calibri" panose="020F0502020204030204" pitchFamily="34" charset="0"/>
                <a:cs typeface="Calibri" panose="020F0502020204030204" pitchFamily="34" charset="0"/>
              </a:rPr>
              <a:t>Black shorts </a:t>
            </a:r>
          </a:p>
          <a:p>
            <a:r>
              <a:rPr lang="en-GB" sz="1800" dirty="0">
                <a:solidFill>
                  <a:schemeClr val="tx1"/>
                </a:solidFill>
                <a:latin typeface="Calibri" panose="020F0502020204030204" pitchFamily="34" charset="0"/>
                <a:cs typeface="Calibri" panose="020F0502020204030204" pitchFamily="34" charset="0"/>
              </a:rPr>
              <a:t>White top</a:t>
            </a:r>
          </a:p>
          <a:p>
            <a:r>
              <a:rPr lang="en-GB" sz="1800" dirty="0">
                <a:solidFill>
                  <a:schemeClr val="tx1"/>
                </a:solidFill>
                <a:latin typeface="Calibri" panose="020F0502020204030204" pitchFamily="34" charset="0"/>
                <a:cs typeface="Calibri" panose="020F0502020204030204" pitchFamily="34" charset="0"/>
              </a:rPr>
              <a:t>Black trainers</a:t>
            </a:r>
          </a:p>
          <a:p>
            <a:r>
              <a:rPr lang="en-GB" sz="1800" dirty="0">
                <a:solidFill>
                  <a:schemeClr val="tx1"/>
                </a:solidFill>
                <a:latin typeface="Calibri" panose="020F0502020204030204" pitchFamily="34" charset="0"/>
                <a:cs typeface="Calibri" panose="020F0502020204030204" pitchFamily="34" charset="0"/>
              </a:rPr>
              <a:t>Black jogging bottoms </a:t>
            </a:r>
          </a:p>
          <a:p>
            <a:r>
              <a:rPr lang="en-GB" sz="1800" dirty="0">
                <a:solidFill>
                  <a:schemeClr val="tx1"/>
                </a:solidFill>
                <a:latin typeface="Calibri" panose="020F0502020204030204" pitchFamily="34" charset="0"/>
                <a:cs typeface="Calibri" panose="020F0502020204030204" pitchFamily="34" charset="0"/>
              </a:rPr>
              <a:t>Black jacket</a:t>
            </a:r>
          </a:p>
          <a:p>
            <a:pPr marL="0" indent="0">
              <a:buFont typeface="Symbol" pitchFamily="18" charset="2"/>
              <a:buNone/>
            </a:pPr>
            <a:endParaRPr lang="en-GB" dirty="0"/>
          </a:p>
        </p:txBody>
      </p:sp>
      <p:pic>
        <p:nvPicPr>
          <p:cNvPr id="6" name="Picture 5">
            <a:extLst>
              <a:ext uri="{FF2B5EF4-FFF2-40B4-BE49-F238E27FC236}">
                <a16:creationId xmlns:a16="http://schemas.microsoft.com/office/drawing/2014/main" id="{02B2C99E-3AD4-4F95-84B8-1A756D7A42FB}"/>
              </a:ext>
            </a:extLst>
          </p:cNvPr>
          <p:cNvPicPr>
            <a:picLocks noChangeAspect="1"/>
          </p:cNvPicPr>
          <p:nvPr/>
        </p:nvPicPr>
        <p:blipFill rotWithShape="1">
          <a:blip r:embed="rId2"/>
          <a:srcRect r="31100"/>
          <a:stretch/>
        </p:blipFill>
        <p:spPr>
          <a:xfrm>
            <a:off x="2734444" y="4893003"/>
            <a:ext cx="1291109" cy="1204647"/>
          </a:xfrm>
          <a:prstGeom prst="rect">
            <a:avLst/>
          </a:prstGeom>
        </p:spPr>
      </p:pic>
      <p:pic>
        <p:nvPicPr>
          <p:cNvPr id="8" name="Picture 7">
            <a:extLst>
              <a:ext uri="{FF2B5EF4-FFF2-40B4-BE49-F238E27FC236}">
                <a16:creationId xmlns:a16="http://schemas.microsoft.com/office/drawing/2014/main" id="{DC1AA5FF-F3E2-443A-827B-0703CBD0A358}"/>
              </a:ext>
            </a:extLst>
          </p:cNvPr>
          <p:cNvPicPr>
            <a:picLocks noChangeAspect="1"/>
          </p:cNvPicPr>
          <p:nvPr/>
        </p:nvPicPr>
        <p:blipFill rotWithShape="1">
          <a:blip r:embed="rId3"/>
          <a:srcRect t="10972"/>
          <a:stretch/>
        </p:blipFill>
        <p:spPr>
          <a:xfrm>
            <a:off x="663014" y="4864039"/>
            <a:ext cx="1033902" cy="1233611"/>
          </a:xfrm>
          <a:prstGeom prst="rect">
            <a:avLst/>
          </a:prstGeom>
        </p:spPr>
      </p:pic>
      <p:pic>
        <p:nvPicPr>
          <p:cNvPr id="1026" name="Picture 2" descr="Image result for black trainer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700" t="35533" r="10235" b="18144"/>
          <a:stretch/>
        </p:blipFill>
        <p:spPr bwMode="auto">
          <a:xfrm>
            <a:off x="7031027" y="1223678"/>
            <a:ext cx="1260139" cy="100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99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38327"/>
            <a:ext cx="8229600" cy="2252157"/>
          </a:xfrm>
        </p:spPr>
        <p:txBody>
          <a:bodyPr>
            <a:normAutofit/>
          </a:bodyPr>
          <a:lstStyle/>
          <a:p>
            <a:r>
              <a:rPr lang="en-GB" sz="4800" b="1" dirty="0">
                <a:latin typeface="Calibri" panose="020F0502020204030204" pitchFamily="34" charset="0"/>
                <a:cs typeface="Calibri" panose="020F0502020204030204" pitchFamily="34" charset="0"/>
              </a:rPr>
              <a:t>Transition to Year One</a:t>
            </a:r>
          </a:p>
        </p:txBody>
      </p:sp>
      <p:sp>
        <p:nvSpPr>
          <p:cNvPr id="2" name="Content Placeholder 1"/>
          <p:cNvSpPr>
            <a:spLocks noGrp="1"/>
          </p:cNvSpPr>
          <p:nvPr>
            <p:ph idx="1"/>
          </p:nvPr>
        </p:nvSpPr>
        <p:spPr>
          <a:xfrm>
            <a:off x="677140" y="2487368"/>
            <a:ext cx="7649175" cy="4279489"/>
          </a:xfrm>
        </p:spPr>
        <p:txBody>
          <a:bodyPr>
            <a:normAutofit/>
          </a:bodyPr>
          <a:lstStyle/>
          <a:p>
            <a:pPr marL="0" indent="0">
              <a:buNone/>
            </a:pPr>
            <a:r>
              <a:rPr lang="en-GB" sz="2000" dirty="0">
                <a:solidFill>
                  <a:schemeClr val="tx1"/>
                </a:solidFill>
                <a:latin typeface="Calibri" panose="020F0502020204030204" pitchFamily="34" charset="0"/>
                <a:cs typeface="Calibri" panose="020F0502020204030204" pitchFamily="34" charset="0"/>
              </a:rPr>
              <a:t>To ensure a smooth transition from Reception to Year 1 we begin the Autumn term with formal learning in the morning and a learning through play approach in the afternoon. </a:t>
            </a:r>
          </a:p>
          <a:p>
            <a:pPr marL="0" indent="0">
              <a:buNone/>
            </a:pPr>
            <a:endParaRPr lang="en-GB" sz="2000" dirty="0">
              <a:solidFill>
                <a:schemeClr val="tx1"/>
              </a:solidFill>
              <a:latin typeface="Calibri" panose="020F0502020204030204" pitchFamily="34" charset="0"/>
              <a:cs typeface="Calibri" panose="020F0502020204030204" pitchFamily="34" charset="0"/>
            </a:endParaRPr>
          </a:p>
          <a:p>
            <a:pPr marL="0" indent="0">
              <a:buNone/>
            </a:pPr>
            <a:r>
              <a:rPr lang="en-GB" sz="2000" dirty="0">
                <a:solidFill>
                  <a:schemeClr val="tx1"/>
                </a:solidFill>
                <a:latin typeface="Calibri" panose="020F0502020204030204" pitchFamily="34" charset="0"/>
                <a:cs typeface="Calibri" panose="020F0502020204030204" pitchFamily="34" charset="0"/>
              </a:rPr>
              <a:t>As the Year progresses the children will grow in independence and learning will become more structured throughout the day. Children can find the transition difficult at first but find methods to support this. </a:t>
            </a:r>
          </a:p>
          <a:p>
            <a:pPr marL="0" indent="0">
              <a:buNone/>
            </a:pPr>
            <a:endParaRPr lang="en-GB" sz="2000" dirty="0">
              <a:solidFill>
                <a:schemeClr val="tx1"/>
              </a:solidFill>
              <a:latin typeface="Calibri" panose="020F0502020204030204" pitchFamily="34" charset="0"/>
              <a:cs typeface="Calibri" panose="020F0502020204030204" pitchFamily="34" charset="0"/>
            </a:endParaRPr>
          </a:p>
          <a:p>
            <a:pPr marL="0" indent="0">
              <a:buNone/>
            </a:pPr>
            <a:endParaRPr lang="en-GB" sz="3200" b="1" dirty="0">
              <a:solidFill>
                <a:schemeClr val="tx1"/>
              </a:solidFill>
              <a:latin typeface="Century Gothic" panose="020B0502020202020204" pitchFamily="34" charset="0"/>
            </a:endParaRPr>
          </a:p>
          <a:p>
            <a:pPr marL="0" indent="0">
              <a:buNone/>
            </a:pPr>
            <a:endParaRPr lang="en-GB" dirty="0">
              <a:solidFill>
                <a:schemeClr val="tx1"/>
              </a:solidFill>
              <a:latin typeface="Century Gothic" panose="020B0502020202020204" pitchFamily="34" charset="0"/>
            </a:endParaRPr>
          </a:p>
        </p:txBody>
      </p:sp>
      <p:pic>
        <p:nvPicPr>
          <p:cNvPr id="11266" name="Picture 2" descr="Image result for children carto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74681" y="1303379"/>
            <a:ext cx="1116623" cy="891437"/>
          </a:xfrm>
          <a:prstGeom prst="rect">
            <a:avLst/>
          </a:prstGeom>
          <a:noFill/>
          <a:extLst>
            <a:ext uri="{909E8E84-426E-40DD-AFC4-6F175D3DCCD1}">
              <a14:hiddenFill xmlns:a14="http://schemas.microsoft.com/office/drawing/2010/main">
                <a:solidFill>
                  <a:srgbClr val="FFFFFF"/>
                </a:solidFill>
              </a14:hiddenFill>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08539" y="1444298"/>
            <a:ext cx="609600" cy="609600"/>
          </a:xfrm>
          <a:prstGeom prst="rect">
            <a:avLst/>
          </a:prstGeom>
        </p:spPr>
      </p:pic>
    </p:spTree>
    <p:extLst>
      <p:ext uri="{BB962C8B-B14F-4D97-AF65-F5344CB8AC3E}">
        <p14:creationId xmlns:p14="http://schemas.microsoft.com/office/powerpoint/2010/main" val="66882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4622" fill="hold"/>
                                        <p:tgtEl>
                                          <p:spTgt spid="4"/>
                                        </p:tgtEl>
                                      </p:cBhvr>
                                    </p:cmd>
                                  </p:childTnLst>
                                </p:cTn>
                              </p:par>
                            </p:childTnLst>
                          </p:cTn>
                        </p:par>
                      </p:childTnLst>
                    </p:cTn>
                  </p:par>
                </p:childTnLst>
              </p:cTn>
              <p:nextCondLst>
                <p:cond evt="onClick" delay="0">
                  <p:tgtEl>
                    <p:spTgt spid="4"/>
                  </p:tgtEl>
                </p:cond>
              </p:nextCondLst>
            </p:seq>
            <p:audio>
              <p:cMediaNode vol="80000">
                <p:cTn id="25" fill="hold" display="0">
                  <p:stCondLst>
                    <p:cond delay="indefinite"/>
                  </p:stCondLst>
                  <p:endCondLst>
                    <p:cond evt="onStopAudio" delay="0">
                      <p:tgtEl>
                        <p:sldTgt/>
                      </p:tgtEl>
                    </p:cond>
                  </p:endCondLst>
                </p:cTn>
                <p:tgtEl>
                  <p:spTgt spid="4"/>
                </p:tgtEl>
              </p:cMediaNode>
            </p:audio>
          </p:childTnLst>
        </p:cTn>
      </p:par>
    </p:tnLst>
    <p:bldLst>
      <p:bldP spid="3" grpId="0"/>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3863" y="162322"/>
            <a:ext cx="9070137" cy="1303867"/>
          </a:xfrm>
        </p:spPr>
        <p:txBody>
          <a:bodyPr>
            <a:normAutofit/>
          </a:bodyPr>
          <a:lstStyle/>
          <a:p>
            <a:r>
              <a:rPr lang="en-GB" sz="3600" b="1" dirty="0">
                <a:latin typeface="Calibri" panose="020F0502020204030204" pitchFamily="34" charset="0"/>
                <a:cs typeface="Calibri" panose="020F0502020204030204" pitchFamily="34" charset="0"/>
              </a:rPr>
              <a:t>Building Learning Power Characters</a:t>
            </a:r>
          </a:p>
        </p:txBody>
      </p:sp>
      <p:sp>
        <p:nvSpPr>
          <p:cNvPr id="2" name="Content Placeholder 1"/>
          <p:cNvSpPr>
            <a:spLocks noGrp="1"/>
          </p:cNvSpPr>
          <p:nvPr>
            <p:ph idx="1"/>
          </p:nvPr>
        </p:nvSpPr>
        <p:spPr>
          <a:xfrm>
            <a:off x="1049622" y="1251959"/>
            <a:ext cx="7408333" cy="825541"/>
          </a:xfrm>
        </p:spPr>
        <p:txBody>
          <a:bodyPr>
            <a:normAutofit/>
          </a:bodyPr>
          <a:lstStyle/>
          <a:p>
            <a:pPr marL="0" indent="0">
              <a:buNone/>
            </a:pPr>
            <a:r>
              <a:rPr lang="en-GB" sz="2100" dirty="0">
                <a:solidFill>
                  <a:schemeClr val="tx1"/>
                </a:solidFill>
                <a:latin typeface="Calibri" panose="020F0502020204030204" pitchFamily="34" charset="0"/>
                <a:cs typeface="Calibri" panose="020F0502020204030204" pitchFamily="34" charset="0"/>
              </a:rPr>
              <a:t>We teach the children about positive attitudes to learning through the life skills of the Building Learning Power Characters.</a:t>
            </a:r>
          </a:p>
          <a:p>
            <a:endParaRPr lang="en-GB" dirty="0"/>
          </a:p>
        </p:txBody>
      </p:sp>
      <p:sp>
        <p:nvSpPr>
          <p:cNvPr id="4" name="Text Box 2"/>
          <p:cNvSpPr txBox="1">
            <a:spLocks noChangeArrowheads="1"/>
          </p:cNvSpPr>
          <p:nvPr/>
        </p:nvSpPr>
        <p:spPr bwMode="auto">
          <a:xfrm>
            <a:off x="5339060" y="5034755"/>
            <a:ext cx="1619250" cy="441325"/>
          </a:xfrm>
          <a:prstGeom prst="rect">
            <a:avLst/>
          </a:prstGeom>
          <a:solidFill>
            <a:srgbClr val="FFFFFF"/>
          </a:solidFill>
          <a:ln w="31750" algn="in">
            <a:solidFill>
              <a:srgbClr val="C0504D"/>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rgbClr val="000000"/>
                </a:solidFill>
                <a:effectLst/>
                <a:latin typeface="Century Gothic" pitchFamily="34" charset="0"/>
                <a:cs typeface="Arial" pitchFamily="34" charset="0"/>
              </a:rPr>
              <a:t>Team Ant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5" name="Picture 3" descr="Ant - Reciprocity">
            <a:hlinkClick r:id="rId2"/>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9764" y="4705916"/>
            <a:ext cx="811213"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 name="Text Box 4"/>
          <p:cNvSpPr txBox="1">
            <a:spLocks noChangeArrowheads="1"/>
          </p:cNvSpPr>
          <p:nvPr/>
        </p:nvSpPr>
        <p:spPr bwMode="auto">
          <a:xfrm>
            <a:off x="5308600" y="2449286"/>
            <a:ext cx="2320925" cy="381000"/>
          </a:xfrm>
          <a:prstGeom prst="rect">
            <a:avLst/>
          </a:prstGeom>
          <a:noFill/>
          <a:ln w="38100" algn="in">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rgbClr val="000000"/>
                </a:solidFill>
                <a:effectLst/>
                <a:latin typeface="Century Gothic" pitchFamily="34" charset="0"/>
                <a:cs typeface="Arial" pitchFamily="34" charset="0"/>
              </a:rPr>
              <a:t>Bradley Bat (Listening)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7" name="Picture 10" descr="BRADLEYBAT[1].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11960" y="2183492"/>
            <a:ext cx="12334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 name="Text Box 6"/>
          <p:cNvSpPr txBox="1">
            <a:spLocks noChangeArrowheads="1"/>
          </p:cNvSpPr>
          <p:nvPr/>
        </p:nvSpPr>
        <p:spPr bwMode="auto">
          <a:xfrm>
            <a:off x="1718512" y="2449286"/>
            <a:ext cx="2151063" cy="381000"/>
          </a:xfrm>
          <a:prstGeom prst="rect">
            <a:avLst/>
          </a:prstGeom>
          <a:noFill/>
          <a:ln w="38100" algn="in">
            <a:solidFill>
              <a:srgbClr val="B366B3"/>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rgbClr val="000000"/>
                </a:solidFill>
                <a:effectLst/>
                <a:latin typeface="Century Gothic" pitchFamily="34" charset="0"/>
                <a:cs typeface="Arial" pitchFamily="34" charset="0"/>
              </a:rPr>
              <a:t>Have a Go Hare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9" name="Picture 4" descr="vector cartoon illustration of a rabbit jumping"/>
          <p:cNvPicPr>
            <a:picLocks noChangeAspect="1" noChangeArrowheads="1"/>
          </p:cNvPicPr>
          <p:nvPr/>
        </p:nvPicPr>
        <p:blipFill>
          <a:blip r:embed="rId5" cstate="print">
            <a:clrChange>
              <a:clrFrom>
                <a:srgbClr val="F5E9ED"/>
              </a:clrFrom>
              <a:clrTo>
                <a:srgbClr val="F5E9ED">
                  <a:alpha val="0"/>
                </a:srgbClr>
              </a:clrTo>
            </a:clrChange>
            <a:extLst>
              <a:ext uri="{28A0092B-C50C-407E-A947-70E740481C1C}">
                <a14:useLocalDpi xmlns:a14="http://schemas.microsoft.com/office/drawing/2010/main" val="0"/>
              </a:ext>
            </a:extLst>
          </a:blip>
          <a:srcRect l="7350" t="30429" r="7635" b="31981"/>
          <a:stretch>
            <a:fillRect/>
          </a:stretch>
        </p:blipFill>
        <p:spPr bwMode="auto">
          <a:xfrm>
            <a:off x="524241" y="2351685"/>
            <a:ext cx="117316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 name="Text Box 8"/>
          <p:cNvSpPr txBox="1">
            <a:spLocks noChangeArrowheads="1"/>
          </p:cNvSpPr>
          <p:nvPr/>
        </p:nvSpPr>
        <p:spPr bwMode="auto">
          <a:xfrm>
            <a:off x="4932040" y="3662588"/>
            <a:ext cx="2151063" cy="381000"/>
          </a:xfrm>
          <a:prstGeom prst="rect">
            <a:avLst/>
          </a:prstGeom>
          <a:solidFill>
            <a:srgbClr val="FFFFFF"/>
          </a:solidFill>
          <a:ln w="31750" algn="in">
            <a:solidFill>
              <a:srgbClr val="4F81BD"/>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rgbClr val="000000"/>
                </a:solidFill>
                <a:effectLst/>
                <a:latin typeface="Century Gothic" pitchFamily="34" charset="0"/>
                <a:cs typeface="Arial" pitchFamily="34" charset="0"/>
              </a:rPr>
              <a:t>Resilient Rhino</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11" name="Picture 9" descr="Rhino - PerseverancRhino - Perseverancee"/>
          <p:cNvPicPr>
            <a:picLocks noChangeAspect="1" noChangeArrowheads="1"/>
          </p:cNvPicPr>
          <p:nvPr/>
        </p:nvPicPr>
        <p:blipFill>
          <a:blip r:embed="rId6">
            <a:clrChange>
              <a:clrFrom>
                <a:srgbClr val="FCFEFB"/>
              </a:clrFrom>
              <a:clrTo>
                <a:srgbClr val="FCFEFB">
                  <a:alpha val="0"/>
                </a:srgbClr>
              </a:clrTo>
            </a:clrChange>
            <a:extLst>
              <a:ext uri="{28A0092B-C50C-407E-A947-70E740481C1C}">
                <a14:useLocalDpi xmlns:a14="http://schemas.microsoft.com/office/drawing/2010/main" val="0"/>
              </a:ext>
            </a:extLst>
          </a:blip>
          <a:srcRect/>
          <a:stretch>
            <a:fillRect/>
          </a:stretch>
        </p:blipFill>
        <p:spPr bwMode="auto">
          <a:xfrm>
            <a:off x="6934795" y="3089728"/>
            <a:ext cx="1128713"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 name="Text Box 10"/>
          <p:cNvSpPr txBox="1">
            <a:spLocks noChangeArrowheads="1"/>
          </p:cNvSpPr>
          <p:nvPr/>
        </p:nvSpPr>
        <p:spPr bwMode="auto">
          <a:xfrm>
            <a:off x="1530350" y="3585936"/>
            <a:ext cx="3125787" cy="441325"/>
          </a:xfrm>
          <a:prstGeom prst="rect">
            <a:avLst/>
          </a:prstGeom>
          <a:solidFill>
            <a:srgbClr val="FFFFFF"/>
          </a:solidFill>
          <a:ln w="31750" algn="in">
            <a:solidFill>
              <a:srgbClr val="FF99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rgbClr val="000000"/>
                </a:solidFill>
                <a:effectLst/>
                <a:latin typeface="Century Gothic" pitchFamily="34" charset="0"/>
                <a:cs typeface="Arial" pitchFamily="34" charset="0"/>
              </a:rPr>
              <a:t>Busy Beaver (resourceful)</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13" name="Picture 11" descr="Beaver - Resourcefulness">
            <a:hlinkClick r:id="rId7"/>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9161" y="3125538"/>
            <a:ext cx="982662"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 name="Text Box 12"/>
          <p:cNvSpPr txBox="1">
            <a:spLocks noChangeArrowheads="1"/>
          </p:cNvSpPr>
          <p:nvPr/>
        </p:nvSpPr>
        <p:spPr bwMode="auto">
          <a:xfrm>
            <a:off x="1916906" y="5025798"/>
            <a:ext cx="2774950" cy="441325"/>
          </a:xfrm>
          <a:prstGeom prst="rect">
            <a:avLst/>
          </a:prstGeom>
          <a:solidFill>
            <a:srgbClr val="FFFFFF"/>
          </a:solidFill>
          <a:ln w="31750" algn="in">
            <a:solidFill>
              <a:srgbClr val="00B05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rgbClr val="000000"/>
                </a:solidFill>
                <a:effectLst/>
                <a:latin typeface="Century Gothic" pitchFamily="34" charset="0"/>
                <a:cs typeface="Arial" pitchFamily="34" charset="0"/>
              </a:rPr>
              <a:t>Tom Tortoise (reflection)</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15" name="Picture 2" descr="Tortoise - Reflectiveness">
            <a:hlinkClick r:id="rId9"/>
          </p:cNvPr>
          <p:cNvPicPr>
            <a:picLocks noChangeAspect="1" noChangeArrowheads="1"/>
          </p:cNvPicPr>
          <p:nvPr/>
        </p:nvPicPr>
        <p:blipFill>
          <a:blip r:embed="rId10">
            <a:clrChange>
              <a:clrFrom>
                <a:srgbClr val="FBFBFD"/>
              </a:clrFrom>
              <a:clrTo>
                <a:srgbClr val="FBFBFD">
                  <a:alpha val="0"/>
                </a:srgbClr>
              </a:clrTo>
            </a:clrChange>
            <a:extLst>
              <a:ext uri="{28A0092B-C50C-407E-A947-70E740481C1C}">
                <a14:useLocalDpi xmlns:a14="http://schemas.microsoft.com/office/drawing/2010/main" val="0"/>
              </a:ext>
            </a:extLst>
          </a:blip>
          <a:srcRect/>
          <a:stretch>
            <a:fillRect/>
          </a:stretch>
        </p:blipFill>
        <p:spPr bwMode="auto">
          <a:xfrm>
            <a:off x="1354137" y="4654323"/>
            <a:ext cx="7016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96266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down)">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down)">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down)">
                                      <p:cBhvr>
                                        <p:cTn id="55" dur="500"/>
                                        <p:tgtEl>
                                          <p:spTgt spid="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wipe(down)">
                                      <p:cBhvr>
                                        <p:cTn id="60" dur="500"/>
                                        <p:tgtEl>
                                          <p:spTgt spid="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down)">
                                      <p:cBhvr>
                                        <p:cTn id="6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P spid="4" grpId="0" animBg="1"/>
      <p:bldP spid="6" grpId="0" animBg="1"/>
      <p:bldP spid="8" grpId="0" animBg="1"/>
      <p:bldP spid="10" grpId="0" animBg="1"/>
      <p:bldP spid="12"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6048" y="116632"/>
            <a:ext cx="8229600" cy="2154568"/>
          </a:xfrm>
        </p:spPr>
        <p:txBody>
          <a:bodyPr>
            <a:normAutofit/>
          </a:bodyPr>
          <a:lstStyle/>
          <a:p>
            <a:r>
              <a:rPr lang="en-GB" b="1" dirty="0">
                <a:latin typeface="Calibri" panose="020F0502020204030204" pitchFamily="34" charset="0"/>
                <a:cs typeface="Calibri" panose="020F0502020204030204" pitchFamily="34" charset="0"/>
              </a:rPr>
              <a:t>The Year One Timetable</a:t>
            </a:r>
          </a:p>
        </p:txBody>
      </p:sp>
      <p:sp>
        <p:nvSpPr>
          <p:cNvPr id="2" name="Content Placeholder 1"/>
          <p:cNvSpPr>
            <a:spLocks noGrp="1"/>
          </p:cNvSpPr>
          <p:nvPr>
            <p:ph idx="1"/>
          </p:nvPr>
        </p:nvSpPr>
        <p:spPr>
          <a:xfrm>
            <a:off x="467544" y="1988840"/>
            <a:ext cx="7741368" cy="4608512"/>
          </a:xfrm>
        </p:spPr>
        <p:txBody>
          <a:bodyPr vert="horz" lIns="91440" tIns="45720" rIns="91440" bIns="45720" rtlCol="0" anchor="t">
            <a:normAutofit/>
          </a:bodyPr>
          <a:lstStyle/>
          <a:p>
            <a:pPr marL="0" indent="0">
              <a:buNone/>
            </a:pPr>
            <a:r>
              <a:rPr lang="en-GB" sz="2000" dirty="0">
                <a:solidFill>
                  <a:schemeClr val="tx1"/>
                </a:solidFill>
                <a:latin typeface="Calibri" panose="020F0502020204030204" pitchFamily="34" charset="0"/>
                <a:cs typeface="Calibri" panose="020F0502020204030204" pitchFamily="34" charset="0"/>
              </a:rPr>
              <a:t>Every week Year One have:</a:t>
            </a:r>
          </a:p>
          <a:p>
            <a:pPr>
              <a:buFont typeface="Wingdings" panose="05000000000000000000" pitchFamily="2" charset="2"/>
              <a:buChar char="v"/>
            </a:pPr>
            <a:r>
              <a:rPr lang="en-GB" sz="2000" dirty="0">
                <a:solidFill>
                  <a:schemeClr val="tx1"/>
                </a:solidFill>
                <a:latin typeface="Calibri" panose="020F0502020204030204" pitchFamily="34" charset="0"/>
                <a:cs typeface="Calibri" panose="020F0502020204030204" pitchFamily="34" charset="0"/>
              </a:rPr>
              <a:t>Two PE sessions </a:t>
            </a:r>
          </a:p>
          <a:p>
            <a:pPr>
              <a:buFont typeface="Wingdings" panose="05000000000000000000" pitchFamily="2" charset="2"/>
              <a:buChar char="v"/>
            </a:pPr>
            <a:r>
              <a:rPr lang="en-GB" sz="2000" dirty="0">
                <a:solidFill>
                  <a:schemeClr val="tx1"/>
                </a:solidFill>
                <a:latin typeface="Calibri" panose="020F0502020204030204" pitchFamily="34" charset="0"/>
                <a:cs typeface="Calibri" panose="020F0502020204030204" pitchFamily="34" charset="0"/>
              </a:rPr>
              <a:t>Little Leaves</a:t>
            </a:r>
          </a:p>
          <a:p>
            <a:pPr>
              <a:buFont typeface="Wingdings" panose="05000000000000000000" pitchFamily="2" charset="2"/>
              <a:buChar char="v"/>
            </a:pPr>
            <a:r>
              <a:rPr lang="en-GB" sz="2000" dirty="0">
                <a:solidFill>
                  <a:schemeClr val="tx1"/>
                </a:solidFill>
                <a:latin typeface="Calibri" panose="020F0502020204030204" pitchFamily="34" charset="0"/>
                <a:cs typeface="Calibri" panose="020F0502020204030204" pitchFamily="34" charset="0"/>
              </a:rPr>
              <a:t>Two RE lessons (Collective Worship)</a:t>
            </a:r>
          </a:p>
          <a:p>
            <a:pPr>
              <a:buFont typeface="Wingdings" panose="05000000000000000000" pitchFamily="2" charset="2"/>
              <a:buChar char="v"/>
            </a:pPr>
            <a:r>
              <a:rPr lang="en-GB" sz="2000" dirty="0">
                <a:solidFill>
                  <a:schemeClr val="tx1"/>
                </a:solidFill>
                <a:latin typeface="Calibri" panose="020F0502020204030204" pitchFamily="34" charset="0"/>
                <a:cs typeface="Calibri" panose="020F0502020204030204" pitchFamily="34" charset="0"/>
              </a:rPr>
              <a:t>Topic: Science, History, Geography, Art, Design and Technology &amp; Music</a:t>
            </a:r>
          </a:p>
          <a:p>
            <a:pPr>
              <a:buFont typeface="Wingdings" panose="05000000000000000000" pitchFamily="2" charset="2"/>
              <a:buChar char="v"/>
            </a:pPr>
            <a:r>
              <a:rPr lang="en-GB" sz="2000" dirty="0">
                <a:solidFill>
                  <a:schemeClr val="tx1"/>
                </a:solidFill>
                <a:latin typeface="Calibri" panose="020F0502020204030204" pitchFamily="34" charset="0"/>
                <a:cs typeface="Calibri" panose="020F0502020204030204" pitchFamily="34" charset="0"/>
              </a:rPr>
              <a:t>Four English lessons </a:t>
            </a:r>
          </a:p>
          <a:p>
            <a:pPr>
              <a:buFont typeface="Wingdings" panose="05000000000000000000" pitchFamily="2" charset="2"/>
              <a:buChar char="v"/>
            </a:pPr>
            <a:r>
              <a:rPr lang="en-GB" sz="2000" dirty="0">
                <a:solidFill>
                  <a:schemeClr val="tx1"/>
                </a:solidFill>
                <a:latin typeface="Calibri" panose="020F0502020204030204" pitchFamily="34" charset="0"/>
                <a:cs typeface="Calibri" panose="020F0502020204030204" pitchFamily="34" charset="0"/>
              </a:rPr>
              <a:t>Four Maths </a:t>
            </a:r>
          </a:p>
          <a:p>
            <a:pPr>
              <a:buFont typeface="Wingdings" panose="05000000000000000000" pitchFamily="2" charset="2"/>
              <a:buChar char="v"/>
            </a:pPr>
            <a:r>
              <a:rPr lang="en-GB" sz="2000" dirty="0">
                <a:solidFill>
                  <a:schemeClr val="tx1"/>
                </a:solidFill>
                <a:latin typeface="Calibri" panose="020F0502020204030204" pitchFamily="34" charset="0"/>
                <a:cs typeface="Calibri" panose="020F0502020204030204" pitchFamily="34" charset="0"/>
              </a:rPr>
              <a:t>Daily Phonics Lessons</a:t>
            </a:r>
          </a:p>
          <a:p>
            <a:pPr>
              <a:buFont typeface="Wingdings" panose="05000000000000000000" pitchFamily="2" charset="2"/>
              <a:buChar char="v"/>
            </a:pPr>
            <a:r>
              <a:rPr lang="en-GB" sz="2000" dirty="0">
                <a:solidFill>
                  <a:schemeClr val="tx1"/>
                </a:solidFill>
                <a:latin typeface="Calibri" panose="020F0502020204030204" pitchFamily="34" charset="0"/>
                <a:cs typeface="Calibri" panose="020F0502020204030204" pitchFamily="34" charset="0"/>
              </a:rPr>
              <a:t>Weekly Spelling Tests</a:t>
            </a:r>
          </a:p>
        </p:txBody>
      </p:sp>
    </p:spTree>
    <p:extLst>
      <p:ext uri="{BB962C8B-B14F-4D97-AF65-F5344CB8AC3E}">
        <p14:creationId xmlns:p14="http://schemas.microsoft.com/office/powerpoint/2010/main" val="1612361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barn(inVertical)">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barn(inVertical)">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barn(inVertical)">
                                      <p:cBhvr>
                                        <p:cTn id="21" dur="5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barn(inVertical)">
                                      <p:cBhvr>
                                        <p:cTn id="26" dur="500"/>
                                        <p:tgtEl>
                                          <p:spTgt spid="2">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barn(inVertical)">
                                      <p:cBhvr>
                                        <p:cTn id="31" dur="500"/>
                                        <p:tgtEl>
                                          <p:spTgt spid="2">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Effect transition="in" filter="barn(inVertical)">
                                      <p:cBhvr>
                                        <p:cTn id="36" dur="500"/>
                                        <p:tgtEl>
                                          <p:spTgt spid="2">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Effect transition="in" filter="barn(inVertical)">
                                      <p:cBhvr>
                                        <p:cTn id="41" dur="500"/>
                                        <p:tgtEl>
                                          <p:spTgt spid="2">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
                                            <p:txEl>
                                              <p:pRg st="7" end="7"/>
                                            </p:txEl>
                                          </p:spTgt>
                                        </p:tgtEl>
                                        <p:attrNameLst>
                                          <p:attrName>style.visibility</p:attrName>
                                        </p:attrNameLst>
                                      </p:cBhvr>
                                      <p:to>
                                        <p:strVal val="visible"/>
                                      </p:to>
                                    </p:set>
                                    <p:animEffect transition="in" filter="barn(inVertical)">
                                      <p:cBhvr>
                                        <p:cTn id="46" dur="500"/>
                                        <p:tgtEl>
                                          <p:spTgt spid="2">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
                                            <p:txEl>
                                              <p:pRg st="8" end="8"/>
                                            </p:txEl>
                                          </p:spTgt>
                                        </p:tgtEl>
                                        <p:attrNameLst>
                                          <p:attrName>style.visibility</p:attrName>
                                        </p:attrNameLst>
                                      </p:cBhvr>
                                      <p:to>
                                        <p:strVal val="visible"/>
                                      </p:to>
                                    </p:set>
                                    <p:animEffect transition="in" filter="barn(inVertical)">
                                      <p:cBhvr>
                                        <p:cTn id="51"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4000" b="1" dirty="0">
                <a:latin typeface="Calibri" panose="020F0502020204030204" pitchFamily="34" charset="0"/>
                <a:cs typeface="Calibri" panose="020F0502020204030204" pitchFamily="34" charset="0"/>
              </a:rPr>
              <a:t>The Year One Timetable</a:t>
            </a:r>
          </a:p>
        </p:txBody>
      </p:sp>
      <p:sp>
        <p:nvSpPr>
          <p:cNvPr id="2" name="Content Placeholder 1"/>
          <p:cNvSpPr>
            <a:spLocks noGrp="1"/>
          </p:cNvSpPr>
          <p:nvPr>
            <p:ph idx="1"/>
          </p:nvPr>
        </p:nvSpPr>
        <p:spPr>
          <a:xfrm>
            <a:off x="503040" y="1918502"/>
            <a:ext cx="8640960" cy="5301208"/>
          </a:xfrm>
        </p:spPr>
        <p:txBody>
          <a:bodyPr>
            <a:normAutofit/>
          </a:bodyPr>
          <a:lstStyle/>
          <a:p>
            <a:pPr marL="0" indent="0">
              <a:buNone/>
            </a:pPr>
            <a:endParaRPr lang="en-GB" u="sng" dirty="0">
              <a:solidFill>
                <a:schemeClr val="tx1"/>
              </a:solidFill>
              <a:latin typeface="Calibri" panose="020F0502020204030204" pitchFamily="34" charset="0"/>
              <a:cs typeface="Calibri" panose="020F0502020204030204" pitchFamily="34" charset="0"/>
            </a:endParaRPr>
          </a:p>
          <a:p>
            <a:pPr marL="0" indent="0">
              <a:buNone/>
            </a:pPr>
            <a:r>
              <a:rPr lang="en-GB" u="sng" dirty="0">
                <a:solidFill>
                  <a:schemeClr val="tx1"/>
                </a:solidFill>
                <a:latin typeface="Calibri" panose="020F0502020204030204" pitchFamily="34" charset="0"/>
                <a:cs typeface="Calibri" panose="020F0502020204030204" pitchFamily="34" charset="0"/>
              </a:rPr>
              <a:t>We have two morning breaks:</a:t>
            </a:r>
          </a:p>
          <a:p>
            <a:pPr marL="0" indent="0">
              <a:buNone/>
            </a:pPr>
            <a:endParaRPr lang="en-GB" dirty="0">
              <a:solidFill>
                <a:schemeClr val="tx1"/>
              </a:solidFill>
              <a:latin typeface="Calibri" panose="020F0502020204030204" pitchFamily="34" charset="0"/>
              <a:cs typeface="Calibri" panose="020F0502020204030204" pitchFamily="34" charset="0"/>
            </a:endParaRPr>
          </a:p>
          <a:p>
            <a:pPr>
              <a:buFont typeface="Wingdings" panose="05000000000000000000" pitchFamily="2" charset="2"/>
              <a:buChar char="v"/>
            </a:pPr>
            <a:r>
              <a:rPr lang="en-GB" b="1" dirty="0">
                <a:solidFill>
                  <a:schemeClr val="tx1"/>
                </a:solidFill>
                <a:latin typeface="Calibri" panose="020F0502020204030204" pitchFamily="34" charset="0"/>
                <a:cs typeface="Calibri" panose="020F0502020204030204" pitchFamily="34" charset="0"/>
              </a:rPr>
              <a:t>Snack play – </a:t>
            </a:r>
            <a:r>
              <a:rPr lang="en-GB" dirty="0">
                <a:solidFill>
                  <a:schemeClr val="tx1"/>
                </a:solidFill>
                <a:latin typeface="Calibri" panose="020F0502020204030204" pitchFamily="34" charset="0"/>
                <a:cs typeface="Calibri" panose="020F0502020204030204" pitchFamily="34" charset="0"/>
              </a:rPr>
              <a:t>please provide a healthy snack</a:t>
            </a:r>
          </a:p>
          <a:p>
            <a:pPr>
              <a:buFont typeface="Wingdings" panose="05000000000000000000" pitchFamily="2" charset="2"/>
              <a:buChar char="v"/>
            </a:pPr>
            <a:r>
              <a:rPr lang="en-GB" b="1" dirty="0">
                <a:solidFill>
                  <a:schemeClr val="tx1"/>
                </a:solidFill>
                <a:latin typeface="Calibri" panose="020F0502020204030204" pitchFamily="34" charset="0"/>
                <a:cs typeface="Calibri" panose="020F0502020204030204" pitchFamily="34" charset="0"/>
              </a:rPr>
              <a:t>Fruit break during the morning – </a:t>
            </a:r>
            <a:r>
              <a:rPr lang="en-GB" dirty="0">
                <a:solidFill>
                  <a:schemeClr val="tx1"/>
                </a:solidFill>
                <a:latin typeface="Calibri" panose="020F0502020204030204" pitchFamily="34" charset="0"/>
                <a:cs typeface="Calibri" panose="020F0502020204030204" pitchFamily="34" charset="0"/>
              </a:rPr>
              <a:t>fruit will be provided or you can bring your own if you wish</a:t>
            </a:r>
          </a:p>
          <a:p>
            <a:pPr>
              <a:buFont typeface="Wingdings" panose="05000000000000000000" pitchFamily="2" charset="2"/>
              <a:buChar char="v"/>
            </a:pPr>
            <a:r>
              <a:rPr lang="en-GB" dirty="0">
                <a:solidFill>
                  <a:schemeClr val="tx1"/>
                </a:solidFill>
                <a:latin typeface="Calibri" panose="020F0502020204030204" pitchFamily="34" charset="0"/>
                <a:cs typeface="Calibri" panose="020F0502020204030204" pitchFamily="34" charset="0"/>
              </a:rPr>
              <a:t>Milk – Can be paid for at the office</a:t>
            </a:r>
          </a:p>
          <a:p>
            <a:pPr>
              <a:buFont typeface="Wingdings" panose="05000000000000000000" pitchFamily="2" charset="2"/>
              <a:buChar char="v"/>
            </a:pPr>
            <a:r>
              <a:rPr lang="en-GB" b="1" dirty="0">
                <a:solidFill>
                  <a:schemeClr val="tx1"/>
                </a:solidFill>
                <a:latin typeface="Calibri" panose="020F0502020204030204" pitchFamily="34" charset="0"/>
                <a:cs typeface="Calibri" panose="020F0502020204030204" pitchFamily="34" charset="0"/>
              </a:rPr>
              <a:t>Lunch</a:t>
            </a:r>
            <a:endParaRPr lang="en-GB" dirty="0">
              <a:solidFill>
                <a:schemeClr val="tx1"/>
              </a:solidFill>
              <a:latin typeface="Calibri" panose="020F0502020204030204" pitchFamily="34" charset="0"/>
              <a:cs typeface="Calibri" panose="020F0502020204030204" pitchFamily="34" charset="0"/>
            </a:endParaRPr>
          </a:p>
          <a:p>
            <a:pPr marL="0" indent="0">
              <a:buNone/>
            </a:pPr>
            <a:endParaRPr lang="en-GB" dirty="0"/>
          </a:p>
        </p:txBody>
      </p:sp>
      <p:pic>
        <p:nvPicPr>
          <p:cNvPr id="4" name="Picture 3">
            <a:extLst>
              <a:ext uri="{FF2B5EF4-FFF2-40B4-BE49-F238E27FC236}">
                <a16:creationId xmlns:a16="http://schemas.microsoft.com/office/drawing/2014/main" id="{F02D3FB4-D321-4286-A515-EBF181114A92}"/>
              </a:ext>
            </a:extLst>
          </p:cNvPr>
          <p:cNvPicPr>
            <a:picLocks noChangeAspect="1"/>
          </p:cNvPicPr>
          <p:nvPr/>
        </p:nvPicPr>
        <p:blipFill>
          <a:blip r:embed="rId3"/>
          <a:stretch>
            <a:fillRect/>
          </a:stretch>
        </p:blipFill>
        <p:spPr>
          <a:xfrm>
            <a:off x="6203800" y="5614137"/>
            <a:ext cx="1493033" cy="1186718"/>
          </a:xfrm>
          <a:prstGeom prst="rect">
            <a:avLst/>
          </a:prstGeom>
        </p:spPr>
      </p:pic>
      <p:pic>
        <p:nvPicPr>
          <p:cNvPr id="6" name="Picture 5">
            <a:extLst>
              <a:ext uri="{FF2B5EF4-FFF2-40B4-BE49-F238E27FC236}">
                <a16:creationId xmlns:a16="http://schemas.microsoft.com/office/drawing/2014/main" id="{F69A5A0E-88C1-4EA0-AA10-1834C35DDDF4}"/>
              </a:ext>
            </a:extLst>
          </p:cNvPr>
          <p:cNvPicPr>
            <a:picLocks noChangeAspect="1"/>
          </p:cNvPicPr>
          <p:nvPr/>
        </p:nvPicPr>
        <p:blipFill>
          <a:blip r:embed="rId4"/>
          <a:stretch>
            <a:fillRect/>
          </a:stretch>
        </p:blipFill>
        <p:spPr>
          <a:xfrm>
            <a:off x="2710327" y="5658435"/>
            <a:ext cx="1402139" cy="1143109"/>
          </a:xfrm>
          <a:prstGeom prst="rect">
            <a:avLst/>
          </a:prstGeom>
        </p:spPr>
      </p:pic>
    </p:spTree>
    <p:extLst>
      <p:ext uri="{BB962C8B-B14F-4D97-AF65-F5344CB8AC3E}">
        <p14:creationId xmlns:p14="http://schemas.microsoft.com/office/powerpoint/2010/main" val="299201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6896" y="379264"/>
            <a:ext cx="8229600" cy="1983763"/>
          </a:xfrm>
        </p:spPr>
        <p:txBody>
          <a:bodyPr>
            <a:noAutofit/>
          </a:bodyPr>
          <a:lstStyle/>
          <a:p>
            <a:r>
              <a:rPr lang="en-GB" b="1" dirty="0">
                <a:latin typeface="Calibri" panose="020F0502020204030204" pitchFamily="34" charset="0"/>
                <a:cs typeface="Calibri" panose="020F0502020204030204" pitchFamily="34" charset="0"/>
              </a:rPr>
              <a:t>What your child will need….</a:t>
            </a:r>
          </a:p>
        </p:txBody>
      </p:sp>
      <p:sp>
        <p:nvSpPr>
          <p:cNvPr id="2" name="Content Placeholder 1"/>
          <p:cNvSpPr>
            <a:spLocks noGrp="1"/>
          </p:cNvSpPr>
          <p:nvPr>
            <p:ph idx="1"/>
          </p:nvPr>
        </p:nvSpPr>
        <p:spPr>
          <a:xfrm>
            <a:off x="621389" y="2363027"/>
            <a:ext cx="7299136" cy="4115709"/>
          </a:xfrm>
        </p:spPr>
        <p:txBody>
          <a:bodyPr>
            <a:normAutofit/>
          </a:bodyPr>
          <a:lstStyle/>
          <a:p>
            <a:pPr>
              <a:buFont typeface="Wingdings" panose="05000000000000000000" pitchFamily="2" charset="2"/>
              <a:buChar char="v"/>
            </a:pPr>
            <a:r>
              <a:rPr lang="en-GB" b="1" dirty="0">
                <a:solidFill>
                  <a:schemeClr val="tx1"/>
                </a:solidFill>
                <a:latin typeface="Calibri" panose="020F0502020204030204" pitchFamily="34" charset="0"/>
                <a:cs typeface="Calibri" panose="020F0502020204030204" pitchFamily="34" charset="0"/>
              </a:rPr>
              <a:t>Book bag </a:t>
            </a:r>
            <a:r>
              <a:rPr lang="en-GB" dirty="0">
                <a:solidFill>
                  <a:schemeClr val="tx1"/>
                </a:solidFill>
                <a:latin typeface="Calibri" panose="020F0502020204030204" pitchFamily="34" charset="0"/>
                <a:cs typeface="Calibri" panose="020F0502020204030204" pitchFamily="34" charset="0"/>
              </a:rPr>
              <a:t>containing their reading record, reading book, spelling book, homework book. </a:t>
            </a:r>
          </a:p>
          <a:p>
            <a:pPr marL="0" indent="0">
              <a:buNone/>
            </a:pPr>
            <a:r>
              <a:rPr lang="en-GB" u="sng" dirty="0">
                <a:solidFill>
                  <a:schemeClr val="tx1"/>
                </a:solidFill>
                <a:latin typeface="Calibri" panose="020F0502020204030204" pitchFamily="34" charset="0"/>
                <a:cs typeface="Calibri" panose="020F0502020204030204" pitchFamily="34" charset="0"/>
              </a:rPr>
              <a:t>Please make sure your child has their reading record and book in their bag everyday!</a:t>
            </a:r>
          </a:p>
          <a:p>
            <a:pPr marL="0" indent="0">
              <a:buNone/>
            </a:pPr>
            <a:endParaRPr lang="en-GB" dirty="0">
              <a:solidFill>
                <a:schemeClr val="tx1"/>
              </a:solidFill>
              <a:latin typeface="Calibri" panose="020F0502020204030204" pitchFamily="34" charset="0"/>
              <a:cs typeface="Calibri" panose="020F0502020204030204" pitchFamily="34" charset="0"/>
            </a:endParaRPr>
          </a:p>
          <a:p>
            <a:pPr>
              <a:buFont typeface="Wingdings" panose="05000000000000000000" pitchFamily="2" charset="2"/>
              <a:buChar char="v"/>
            </a:pPr>
            <a:r>
              <a:rPr lang="en-GB" b="1" dirty="0">
                <a:solidFill>
                  <a:schemeClr val="tx1"/>
                </a:solidFill>
                <a:latin typeface="Calibri" panose="020F0502020204030204" pitchFamily="34" charset="0"/>
                <a:cs typeface="Calibri" panose="020F0502020204030204" pitchFamily="34" charset="0"/>
              </a:rPr>
              <a:t>Water bottle </a:t>
            </a:r>
            <a:r>
              <a:rPr lang="en-GB" dirty="0">
                <a:solidFill>
                  <a:schemeClr val="tx1"/>
                </a:solidFill>
                <a:latin typeface="Calibri" panose="020F0502020204030204" pitchFamily="34" charset="0"/>
                <a:cs typeface="Calibri" panose="020F0502020204030204" pitchFamily="34" charset="0"/>
              </a:rPr>
              <a:t>filled with </a:t>
            </a:r>
            <a:r>
              <a:rPr lang="en-GB" b="1" dirty="0">
                <a:solidFill>
                  <a:schemeClr val="tx1"/>
                </a:solidFill>
                <a:latin typeface="Calibri" panose="020F0502020204030204" pitchFamily="34" charset="0"/>
                <a:cs typeface="Calibri" panose="020F0502020204030204" pitchFamily="34" charset="0"/>
              </a:rPr>
              <a:t>only</a:t>
            </a:r>
            <a:r>
              <a:rPr lang="en-GB" dirty="0">
                <a:solidFill>
                  <a:schemeClr val="tx1"/>
                </a:solidFill>
                <a:latin typeface="Calibri" panose="020F0502020204030204" pitchFamily="34" charset="0"/>
                <a:cs typeface="Calibri" panose="020F0502020204030204" pitchFamily="34" charset="0"/>
              </a:rPr>
              <a:t> water.</a:t>
            </a:r>
          </a:p>
          <a:p>
            <a:pPr marL="0" indent="0">
              <a:buNone/>
            </a:pPr>
            <a:endParaRPr lang="en-GB" dirty="0">
              <a:solidFill>
                <a:schemeClr val="tx1"/>
              </a:solidFill>
              <a:latin typeface="Calibri" panose="020F0502020204030204" pitchFamily="34" charset="0"/>
              <a:cs typeface="Calibri" panose="020F0502020204030204" pitchFamily="34" charset="0"/>
            </a:endParaRPr>
          </a:p>
          <a:p>
            <a:pPr>
              <a:buFont typeface="Wingdings" panose="05000000000000000000" pitchFamily="2" charset="2"/>
              <a:buChar char="v"/>
            </a:pPr>
            <a:r>
              <a:rPr lang="en-GB" b="1" dirty="0">
                <a:solidFill>
                  <a:schemeClr val="tx1"/>
                </a:solidFill>
                <a:latin typeface="Calibri" panose="020F0502020204030204" pitchFamily="34" charset="0"/>
                <a:cs typeface="Calibri" panose="020F0502020204030204" pitchFamily="34" charset="0"/>
              </a:rPr>
              <a:t>Little Leaves </a:t>
            </a:r>
            <a:r>
              <a:rPr lang="en-GB" dirty="0">
                <a:solidFill>
                  <a:schemeClr val="tx1"/>
                </a:solidFill>
                <a:latin typeface="Calibri" panose="020F0502020204030204" pitchFamily="34" charset="0"/>
                <a:cs typeface="Calibri" panose="020F0502020204030204" pitchFamily="34" charset="0"/>
              </a:rPr>
              <a:t>wellies.</a:t>
            </a:r>
          </a:p>
          <a:p>
            <a:pPr marL="0" indent="0">
              <a:buNone/>
            </a:pPr>
            <a:endParaRPr lang="en-GB" dirty="0">
              <a:solidFill>
                <a:schemeClr val="tx1"/>
              </a:solidFill>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2"/>
          <a:stretch>
            <a:fillRect/>
          </a:stretch>
        </p:blipFill>
        <p:spPr>
          <a:xfrm>
            <a:off x="6041267" y="3664193"/>
            <a:ext cx="2107589" cy="791118"/>
          </a:xfrm>
          <a:prstGeom prst="rect">
            <a:avLst/>
          </a:prstGeom>
        </p:spPr>
      </p:pic>
      <p:pic>
        <p:nvPicPr>
          <p:cNvPr id="8" name="Picture 7"/>
          <p:cNvPicPr>
            <a:picLocks noChangeAspect="1"/>
          </p:cNvPicPr>
          <p:nvPr/>
        </p:nvPicPr>
        <p:blipFill rotWithShape="1">
          <a:blip r:embed="rId3"/>
          <a:srcRect b="2489"/>
          <a:stretch/>
        </p:blipFill>
        <p:spPr>
          <a:xfrm>
            <a:off x="6278392" y="5051633"/>
            <a:ext cx="2098796" cy="816226"/>
          </a:xfrm>
          <a:prstGeom prst="rect">
            <a:avLst/>
          </a:prstGeom>
        </p:spPr>
      </p:pic>
    </p:spTree>
    <p:extLst>
      <p:ext uri="{BB962C8B-B14F-4D97-AF65-F5344CB8AC3E}">
        <p14:creationId xmlns:p14="http://schemas.microsoft.com/office/powerpoint/2010/main" val="401443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A35159D533DB44DB8B32CA79C5B9AF1" ma:contentTypeVersion="12" ma:contentTypeDescription="Create a new document." ma:contentTypeScope="" ma:versionID="a4d99c1a1d1ef879faf284d46b44d1ed">
  <xsd:schema xmlns:xsd="http://www.w3.org/2001/XMLSchema" xmlns:xs="http://www.w3.org/2001/XMLSchema" xmlns:p="http://schemas.microsoft.com/office/2006/metadata/properties" xmlns:ns3="75e6bd9c-db4d-4ebd-adfc-cfedbee4265b" xmlns:ns4="e2c8af8f-a76b-469d-96bd-0953401a0f6b" targetNamespace="http://schemas.microsoft.com/office/2006/metadata/properties" ma:root="true" ma:fieldsID="619d88548c2e913e15b2822bebfedc3f" ns3:_="" ns4:_="">
    <xsd:import namespace="75e6bd9c-db4d-4ebd-adfc-cfedbee4265b"/>
    <xsd:import namespace="e2c8af8f-a76b-469d-96bd-0953401a0f6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e6bd9c-db4d-4ebd-adfc-cfedbee426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2c8af8f-a76b-469d-96bd-0953401a0f6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04812D-516A-40FD-BEE6-55DF666ED9D3}">
  <ds:schemaRefs>
    <ds:schemaRef ds:uri="http://www.w3.org/XML/1998/namespace"/>
    <ds:schemaRef ds:uri="http://schemas.microsoft.com/office/2006/documentManagement/types"/>
    <ds:schemaRef ds:uri="http://purl.org/dc/dcmitype/"/>
    <ds:schemaRef ds:uri="http://purl.org/dc/elements/1.1/"/>
    <ds:schemaRef ds:uri="http://schemas.microsoft.com/office/2006/metadata/properties"/>
    <ds:schemaRef ds:uri="75e6bd9c-db4d-4ebd-adfc-cfedbee4265b"/>
    <ds:schemaRef ds:uri="http://schemas.openxmlformats.org/package/2006/metadata/core-properties"/>
    <ds:schemaRef ds:uri="http://schemas.microsoft.com/office/infopath/2007/PartnerControls"/>
    <ds:schemaRef ds:uri="e2c8af8f-a76b-469d-96bd-0953401a0f6b"/>
    <ds:schemaRef ds:uri="http://purl.org/dc/terms/"/>
  </ds:schemaRefs>
</ds:datastoreItem>
</file>

<file path=customXml/itemProps2.xml><?xml version="1.0" encoding="utf-8"?>
<ds:datastoreItem xmlns:ds="http://schemas.openxmlformats.org/officeDocument/2006/customXml" ds:itemID="{519EDA18-67FA-4D9B-A3C1-C80BA55AE4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e6bd9c-db4d-4ebd-adfc-cfedbee4265b"/>
    <ds:schemaRef ds:uri="e2c8af8f-a76b-469d-96bd-0953401a0f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B483807-533B-406B-96FB-29062FCA54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4888</TotalTime>
  <Words>856</Words>
  <Application>Microsoft Office PowerPoint</Application>
  <PresentationFormat>On-screen Show (4:3)</PresentationFormat>
  <Paragraphs>151</Paragraphs>
  <Slides>20</Slides>
  <Notes>4</Notes>
  <HiddenSlides>0</HiddenSlides>
  <MMClips>4</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ＭＳ Ｐゴシック</vt:lpstr>
      <vt:lpstr>Arial</vt:lpstr>
      <vt:lpstr>Calibri</vt:lpstr>
      <vt:lpstr>Century Gothic</vt:lpstr>
      <vt:lpstr>Debbie Hepplewhite Print Font</vt:lpstr>
      <vt:lpstr>Garamond</vt:lpstr>
      <vt:lpstr>Symbol</vt:lpstr>
      <vt:lpstr>Wingdings</vt:lpstr>
      <vt:lpstr>Organic</vt:lpstr>
      <vt:lpstr>PowerPoint Presentation</vt:lpstr>
      <vt:lpstr>The Year One Team!</vt:lpstr>
      <vt:lpstr>The school website </vt:lpstr>
      <vt:lpstr>Uniform </vt:lpstr>
      <vt:lpstr>Transition to Year One</vt:lpstr>
      <vt:lpstr>Building Learning Power Characters</vt:lpstr>
      <vt:lpstr>The Year One Timetable</vt:lpstr>
      <vt:lpstr>The Year One Timetable</vt:lpstr>
      <vt:lpstr>What your child will need….</vt:lpstr>
      <vt:lpstr>Home learning in Year One</vt:lpstr>
      <vt:lpstr>Behaviour Policy</vt:lpstr>
      <vt:lpstr>Phonics in Year One</vt:lpstr>
      <vt:lpstr>Prayer in Year 1</vt:lpstr>
      <vt:lpstr>E-safety</vt:lpstr>
      <vt:lpstr>Youtube</vt:lpstr>
      <vt:lpstr>English in Year One: Reading</vt:lpstr>
      <vt:lpstr>English in Year One: Writing</vt:lpstr>
      <vt:lpstr>Maths in Year One: Number, Place Value and Calculation</vt:lpstr>
      <vt:lpstr>Maths in Year One: Measuring and Geometry</vt:lpstr>
      <vt:lpstr>We hope you know a little more about Year One now. If you have any questions please let us know on  Year 1 Pear Mr Oates- year1pear@st-josephs-pri.worcs.sch.uk  Year 1 Oak Miss Farmer- year1oakclassroom@st-josephs-pri.worcs.sch.uk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Abi Farmer</dc:creator>
  <cp:lastModifiedBy>Abi Farmer</cp:lastModifiedBy>
  <cp:revision>18</cp:revision>
  <dcterms:created xsi:type="dcterms:W3CDTF">2020-07-01T05:03:33Z</dcterms:created>
  <dcterms:modified xsi:type="dcterms:W3CDTF">2022-06-14T15:26:10Z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0x010100CA35159D533DB44DB8B32CA79C5B9AF1</vt:lpwstr>
  </property>
</Properties>
</file>